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97"/>
  </p:notesMasterIdLst>
  <p:handoutMasterIdLst>
    <p:handoutMasterId r:id="rId98"/>
  </p:handoutMasterIdLst>
  <p:sldIdLst>
    <p:sldId id="257" r:id="rId3"/>
    <p:sldId id="334" r:id="rId4"/>
    <p:sldId id="259" r:id="rId5"/>
    <p:sldId id="264" r:id="rId6"/>
    <p:sldId id="260" r:id="rId7"/>
    <p:sldId id="270" r:id="rId8"/>
    <p:sldId id="274" r:id="rId9"/>
    <p:sldId id="265" r:id="rId10"/>
    <p:sldId id="266" r:id="rId11"/>
    <p:sldId id="276" r:id="rId12"/>
    <p:sldId id="277" r:id="rId13"/>
    <p:sldId id="268" r:id="rId14"/>
    <p:sldId id="306" r:id="rId15"/>
    <p:sldId id="307" r:id="rId16"/>
    <p:sldId id="308" r:id="rId17"/>
    <p:sldId id="309" r:id="rId18"/>
    <p:sldId id="280" r:id="rId19"/>
    <p:sldId id="310" r:id="rId20"/>
    <p:sldId id="311" r:id="rId21"/>
    <p:sldId id="312" r:id="rId22"/>
    <p:sldId id="313" r:id="rId23"/>
    <p:sldId id="319" r:id="rId24"/>
    <p:sldId id="314" r:id="rId25"/>
    <p:sldId id="317" r:id="rId26"/>
    <p:sldId id="318" r:id="rId27"/>
    <p:sldId id="316" r:id="rId28"/>
    <p:sldId id="315" r:id="rId29"/>
    <p:sldId id="336" r:id="rId30"/>
    <p:sldId id="337" r:id="rId31"/>
    <p:sldId id="281" r:id="rId32"/>
    <p:sldId id="335" r:id="rId33"/>
    <p:sldId id="269" r:id="rId34"/>
    <p:sldId id="272" r:id="rId35"/>
    <p:sldId id="282" r:id="rId36"/>
    <p:sldId id="390" r:id="rId37"/>
    <p:sldId id="391" r:id="rId38"/>
    <p:sldId id="392" r:id="rId39"/>
    <p:sldId id="393" r:id="rId40"/>
    <p:sldId id="394" r:id="rId41"/>
    <p:sldId id="395" r:id="rId42"/>
    <p:sldId id="398" r:id="rId43"/>
    <p:sldId id="465" r:id="rId44"/>
    <p:sldId id="271" r:id="rId45"/>
    <p:sldId id="283" r:id="rId46"/>
    <p:sldId id="284" r:id="rId47"/>
    <p:sldId id="400" r:id="rId48"/>
    <p:sldId id="466" r:id="rId49"/>
    <p:sldId id="405" r:id="rId50"/>
    <p:sldId id="346" r:id="rId51"/>
    <p:sldId id="285" r:id="rId52"/>
    <p:sldId id="286" r:id="rId53"/>
    <p:sldId id="287" r:id="rId54"/>
    <p:sldId id="288" r:id="rId55"/>
    <p:sldId id="289" r:id="rId56"/>
    <p:sldId id="290" r:id="rId57"/>
    <p:sldId id="291" r:id="rId58"/>
    <p:sldId id="292" r:id="rId59"/>
    <p:sldId id="293" r:id="rId60"/>
    <p:sldId id="338" r:id="rId61"/>
    <p:sldId id="294" r:id="rId62"/>
    <p:sldId id="295" r:id="rId63"/>
    <p:sldId id="296" r:id="rId64"/>
    <p:sldId id="297" r:id="rId65"/>
    <p:sldId id="298" r:id="rId66"/>
    <p:sldId id="299" r:id="rId67"/>
    <p:sldId id="300" r:id="rId68"/>
    <p:sldId id="301" r:id="rId69"/>
    <p:sldId id="302" r:id="rId70"/>
    <p:sldId id="303" r:id="rId71"/>
    <p:sldId id="304" r:id="rId72"/>
    <p:sldId id="305" r:id="rId73"/>
    <p:sldId id="383" r:id="rId74"/>
    <p:sldId id="384" r:id="rId75"/>
    <p:sldId id="467" r:id="rId76"/>
    <p:sldId id="267" r:id="rId77"/>
    <p:sldId id="385" r:id="rId78"/>
    <p:sldId id="469" r:id="rId79"/>
    <p:sldId id="386" r:id="rId80"/>
    <p:sldId id="470" r:id="rId81"/>
    <p:sldId id="320" r:id="rId82"/>
    <p:sldId id="321" r:id="rId83"/>
    <p:sldId id="326" r:id="rId84"/>
    <p:sldId id="327" r:id="rId85"/>
    <p:sldId id="330" r:id="rId86"/>
    <p:sldId id="324" r:id="rId87"/>
    <p:sldId id="325" r:id="rId88"/>
    <p:sldId id="471" r:id="rId89"/>
    <p:sldId id="472" r:id="rId90"/>
    <p:sldId id="389" r:id="rId91"/>
    <p:sldId id="473" r:id="rId92"/>
    <p:sldId id="328" r:id="rId93"/>
    <p:sldId id="331" r:id="rId94"/>
    <p:sldId id="332" r:id="rId95"/>
    <p:sldId id="263" r:id="rId96"/>
  </p:sldIdLst>
  <p:sldSz cx="9144000" cy="6858000" type="screen4x3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FF9966"/>
    <a:srgbClr val="CCFF99"/>
    <a:srgbClr val="008000"/>
    <a:srgbClr val="CCFFFF"/>
    <a:srgbClr val="99FFCC"/>
    <a:srgbClr val="CCCCFF"/>
    <a:srgbClr val="21C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4660"/>
  </p:normalViewPr>
  <p:slideViewPr>
    <p:cSldViewPr>
      <p:cViewPr varScale="1">
        <p:scale>
          <a:sx n="69" d="100"/>
          <a:sy n="69" d="100"/>
        </p:scale>
        <p:origin x="82" y="16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tableStyles" Target="tableStyle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/>
          <a:lstStyle>
            <a:lvl1pPr algn="l">
              <a:defRPr sz="1200"/>
            </a:lvl1pPr>
          </a:lstStyle>
          <a:p>
            <a:r>
              <a:rPr lang="th-TH"/>
              <a:t>บริษัท เอช วี พลาส จำกัด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/>
          <a:lstStyle>
            <a:lvl1pPr algn="r">
              <a:defRPr sz="1200"/>
            </a:lvl1pPr>
          </a:lstStyle>
          <a:p>
            <a:r>
              <a:rPr lang="th-TH"/>
              <a:t>25/11/54</a:t>
            </a: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 anchor="b"/>
          <a:lstStyle>
            <a:lvl1pPr algn="r">
              <a:defRPr sz="1200"/>
            </a:lvl1pPr>
          </a:lstStyle>
          <a:p>
            <a:fld id="{6AC25714-B873-418F-9FA4-2D9DA523100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0147481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/>
          <a:lstStyle>
            <a:lvl1pPr algn="l">
              <a:defRPr sz="1200"/>
            </a:lvl1pPr>
          </a:lstStyle>
          <a:p>
            <a:r>
              <a:rPr lang="th-TH"/>
              <a:t>บริษัท เอช วี พลาส จำกัด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/>
          <a:lstStyle>
            <a:lvl1pPr algn="r">
              <a:defRPr sz="1200"/>
            </a:lvl1pPr>
          </a:lstStyle>
          <a:p>
            <a:r>
              <a:rPr lang="th-TH"/>
              <a:t>25/11/54</a:t>
            </a:r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70462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74" tIns="45537" rIns="91074" bIns="45537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074" tIns="45537" rIns="91074" bIns="45537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074" tIns="45537" rIns="91074" bIns="45537" rtlCol="0" anchor="b"/>
          <a:lstStyle>
            <a:lvl1pPr algn="r">
              <a:defRPr sz="1200"/>
            </a:lvl1pPr>
          </a:lstStyle>
          <a:p>
            <a:fld id="{CED6EC65-5F7E-4038-B764-54A93374146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82222342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th-TH"/>
              <a:t>25/11/54</a:t>
            </a: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D6EC65-5F7E-4038-B764-54A93374146D}" type="slidenum">
              <a:rPr lang="th-TH" smtClean="0"/>
              <a:t>1</a:t>
            </a:fld>
            <a:endParaRPr lang="th-TH"/>
          </a:p>
        </p:txBody>
      </p:sp>
      <p:sp>
        <p:nvSpPr>
          <p:cNvPr id="6" name="ตัวแทนหัวกระดาษ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th-TH"/>
              <a:t>บริษัท เอช วี พลาส จำกัด</a:t>
            </a:r>
          </a:p>
        </p:txBody>
      </p:sp>
    </p:spTree>
    <p:extLst>
      <p:ext uri="{BB962C8B-B14F-4D97-AF65-F5344CB8AC3E}">
        <p14:creationId xmlns:p14="http://schemas.microsoft.com/office/powerpoint/2010/main" val="4142351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fld id="{061D4C5C-8C7F-434D-9658-0735D626542B}" type="slidenum">
              <a:rPr lang="en-US" sz="1200" smtClean="0"/>
              <a:pPr eaLnBrk="1" hangingPunct="1"/>
              <a:t>2</a:t>
            </a:fld>
            <a:endParaRPr lang="th-TH" sz="1200"/>
          </a:p>
        </p:txBody>
      </p:sp>
      <p:sp>
        <p:nvSpPr>
          <p:cNvPr id="290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79248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D6EC65-5F7E-4038-B764-54A93374146D}" type="slidenum">
              <a:rPr lang="th-TH" smtClean="0"/>
              <a:t>3</a:t>
            </a:fld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th-TH"/>
              <a:t>25/11/54</a:t>
            </a:r>
          </a:p>
        </p:txBody>
      </p:sp>
      <p:sp>
        <p:nvSpPr>
          <p:cNvPr id="6" name="ตัวแทนหัวกระดาษ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th-TH"/>
              <a:t>บริษัท เอช วี พลาส จำกัด</a:t>
            </a:r>
          </a:p>
        </p:txBody>
      </p:sp>
    </p:spTree>
    <p:extLst>
      <p:ext uri="{BB962C8B-B14F-4D97-AF65-F5344CB8AC3E}">
        <p14:creationId xmlns:p14="http://schemas.microsoft.com/office/powerpoint/2010/main" val="967990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D6EC65-5F7E-4038-B764-54A93374146D}" type="slidenum">
              <a:rPr lang="th-TH" smtClean="0"/>
              <a:t>5</a:t>
            </a:fld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th-TH"/>
              <a:t>25/11/54</a:t>
            </a:r>
          </a:p>
        </p:txBody>
      </p:sp>
      <p:sp>
        <p:nvSpPr>
          <p:cNvPr id="6" name="ตัวแทนหัวกระดาษ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th-TH"/>
              <a:t>บริษัท เอช วี พลาส จำกัด</a:t>
            </a:r>
          </a:p>
        </p:txBody>
      </p:sp>
    </p:spTree>
    <p:extLst>
      <p:ext uri="{BB962C8B-B14F-4D97-AF65-F5344CB8AC3E}">
        <p14:creationId xmlns:p14="http://schemas.microsoft.com/office/powerpoint/2010/main" val="32331957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D6EC65-5F7E-4038-B764-54A93374146D}" type="slidenum">
              <a:rPr lang="th-TH" smtClean="0"/>
              <a:t>6</a:t>
            </a:fld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th-TH"/>
              <a:t>25/11/54</a:t>
            </a:r>
          </a:p>
        </p:txBody>
      </p:sp>
      <p:sp>
        <p:nvSpPr>
          <p:cNvPr id="6" name="ตัวแทนหัวกระดาษ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th-TH"/>
              <a:t>บริษัท เอช วี พลาส จำกัด</a:t>
            </a:r>
          </a:p>
        </p:txBody>
      </p:sp>
    </p:spTree>
    <p:extLst>
      <p:ext uri="{BB962C8B-B14F-4D97-AF65-F5344CB8AC3E}">
        <p14:creationId xmlns:p14="http://schemas.microsoft.com/office/powerpoint/2010/main" val="3233195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D6EC65-5F7E-4038-B764-54A93374146D}" type="slidenum">
              <a:rPr lang="th-TH" smtClean="0"/>
              <a:t>10</a:t>
            </a:fld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th-TH"/>
              <a:t>25/11/54</a:t>
            </a:r>
          </a:p>
        </p:txBody>
      </p:sp>
      <p:sp>
        <p:nvSpPr>
          <p:cNvPr id="6" name="ตัวแทนหัวกระดาษ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th-TH"/>
              <a:t>บริษัท เอช วี พลาส จำกัด</a:t>
            </a:r>
          </a:p>
        </p:txBody>
      </p:sp>
    </p:spTree>
    <p:extLst>
      <p:ext uri="{BB962C8B-B14F-4D97-AF65-F5344CB8AC3E}">
        <p14:creationId xmlns:p14="http://schemas.microsoft.com/office/powerpoint/2010/main" val="229698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E818F7-4E51-4D9E-B8A9-169A1B795E08}" type="slidenum">
              <a:rPr lang="en-US"/>
              <a:pPr/>
              <a:t>28</a:t>
            </a:fld>
            <a:endParaRPr lang="th-TH" dirty="0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0605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D484F1-3F78-4980-8383-FE69CEDC4E2E}" type="slidenum">
              <a:rPr lang="en-US"/>
              <a:pPr/>
              <a:t>59</a:t>
            </a:fld>
            <a:endParaRPr lang="th-TH" dirty="0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1725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96EDB4-1E95-4B8A-BE12-695FEADB17BE}" type="slidenum">
              <a:rPr lang="en-US"/>
              <a:pPr/>
              <a:t>74</a:t>
            </a:fld>
            <a:endParaRPr lang="th-TH" dirty="0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860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A09D36-A446-47EA-89AA-23F1C3CDEEAA}" type="slidenum">
              <a:rPr lang="en-US"/>
              <a:pPr/>
              <a:t>75</a:t>
            </a:fld>
            <a:endParaRPr lang="th-TH" dirty="0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9075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A09D36-A446-47EA-89AA-23F1C3CDEEAA}" type="slidenum">
              <a:rPr lang="en-US"/>
              <a:pPr/>
              <a:t>76</a:t>
            </a:fld>
            <a:endParaRPr lang="th-TH" dirty="0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41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794420-261D-405F-BC1F-31614FEA0CB9}" type="slidenum">
              <a:rPr lang="en-US"/>
              <a:pPr/>
              <a:t>77</a:t>
            </a:fld>
            <a:endParaRPr lang="th-TH" dirty="0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2168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794420-261D-405F-BC1F-31614FEA0CB9}" type="slidenum">
              <a:rPr lang="en-US"/>
              <a:pPr/>
              <a:t>78</a:t>
            </a:fld>
            <a:endParaRPr lang="th-TH" dirty="0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614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3E5CEA-BBBA-464F-A50C-86D8D9BEDCF2}" type="slidenum">
              <a:rPr lang="en-US"/>
              <a:pPr/>
              <a:t>79</a:t>
            </a:fld>
            <a:endParaRPr lang="th-TH" dirty="0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197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773-86DA-429F-B400-0FEA05C0F2AC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69-B47F-4785-AA6C-C67A316D5600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3B72B-9184-41CA-8761-F5B8F24057B0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257E-9F76-4F54-A4C9-FE20D1EA36CC}" type="datetime1">
              <a:rPr lang="th-TH" smtClean="0"/>
              <a:t>20/05/64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4744D-329D-4E58-B2C4-7C643E71BF3F}" type="datetime1">
              <a:rPr lang="th-TH" smtClean="0"/>
              <a:t>20/05/64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4D7DC-CE35-423C-A558-E707E3BFE81F}" type="datetime1">
              <a:rPr lang="th-TH" smtClean="0"/>
              <a:t>20/05/64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BB32B-A834-46D5-8B04-C5F7B2F604E0}" type="datetime1">
              <a:rPr lang="th-TH" smtClean="0"/>
              <a:t>20/05/64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5726-7BF5-4EAF-8DBE-3F5BB0596A34}" type="datetime1">
              <a:rPr lang="th-TH" smtClean="0"/>
              <a:t>20/05/64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C2303-4925-4992-9A3E-23FD0991D7C8}" type="datetime1">
              <a:rPr lang="th-TH" smtClean="0"/>
              <a:t>20/05/64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2961D-4FC5-4986-8EDC-71F920EA78AB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0008-C465-4C12-94A5-08B652F65B28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348188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0026789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8562098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8317405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5040195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1575525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2938289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6156012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6272767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1194470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4959120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931863" y="96838"/>
            <a:ext cx="7678737" cy="5999162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72F2A-099D-4E6B-9D6C-47D3930B621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324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E907F581-DFB5-4DC4-914C-A62C16FFB2F8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47EB31-633B-4349-A8A7-1FDE692F91D2}" type="datetime1">
              <a:rPr lang="th-TH" smtClean="0"/>
              <a:t>20/05/64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226ABCA-3650-4323-8EA0-6A8E95677FF6}" type="slidenum">
              <a:rPr lang="th-TH" smtClean="0"/>
              <a:t>‹#›</a:t>
            </a:fld>
            <a:endParaRPr lang="th-TH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275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gif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microsoft.com/office/2007/relationships/hdphoto" Target="../media/hdphoto2.wdp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microsoft.com/office/2007/relationships/hdphoto" Target="../media/hdphoto8.wdp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microsoft.com/office/2007/relationships/hdphoto" Target="../media/hdphoto7.wdp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microsoft.com/office/2007/relationships/hdphoto" Target="../media/hdphoto9.wdp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53.wmf"/><Relationship Id="rId7" Type="http://schemas.openxmlformats.org/officeDocument/2006/relationships/image" Target="../media/image55.wmf"/><Relationship Id="rId12" Type="http://schemas.openxmlformats.org/officeDocument/2006/relationships/image" Target="../media/image58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57.wmf"/><Relationship Id="rId5" Type="http://schemas.openxmlformats.org/officeDocument/2006/relationships/image" Target="../media/image54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56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microsoft.com/office/2007/relationships/hdphoto" Target="../media/hdphoto10.wdp"/><Relationship Id="rId7" Type="http://schemas.openxmlformats.org/officeDocument/2006/relationships/image" Target="../media/image63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microsoft.com/office/2007/relationships/hdphoto" Target="../media/hdphoto11.wdp"/><Relationship Id="rId4" Type="http://schemas.openxmlformats.org/officeDocument/2006/relationships/image" Target="../media/image61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png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hyperlink" Target="%5b2%5d_NFPA.pdf" TargetMode="Externa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gif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7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5.gi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gif"/><Relationship Id="rId7" Type="http://schemas.openxmlformats.org/officeDocument/2006/relationships/image" Target="../media/image131.jpg"/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gif"/><Relationship Id="rId5" Type="http://schemas.openxmlformats.org/officeDocument/2006/relationships/image" Target="../media/image129.jpg"/><Relationship Id="rId4" Type="http://schemas.openxmlformats.org/officeDocument/2006/relationships/image" Target="../media/image128.jp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g"/><Relationship Id="rId2" Type="http://schemas.openxmlformats.org/officeDocument/2006/relationships/image" Target="../media/image125.gif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539552" y="436793"/>
            <a:ext cx="828624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6000" b="1" dirty="0">
                <a:ln w="11430"/>
                <a:latin typeface="KodchiangUPC" panose="02020603050405020304" pitchFamily="18" charset="-34"/>
                <a:cs typeface="KodchiangUPC" panose="02020603050405020304" pitchFamily="18" charset="-34"/>
              </a:rPr>
              <a:t>การบริหารจัดการสารเคมีและวัตถุอันตราย</a:t>
            </a:r>
          </a:p>
          <a:p>
            <a:pPr algn="ctr"/>
            <a:r>
              <a:rPr lang="th-TH" sz="6000" b="1" dirty="0">
                <a:ln w="11430"/>
                <a:latin typeface="KodchiangUPC" panose="02020603050405020304" pitchFamily="18" charset="-34"/>
                <a:cs typeface="KodchiangUPC" panose="02020603050405020304" pitchFamily="18" charset="-34"/>
              </a:rPr>
              <a:t>ตามกฎหมาย</a:t>
            </a:r>
          </a:p>
        </p:txBody>
      </p:sp>
      <p:grpSp>
        <p:nvGrpSpPr>
          <p:cNvPr id="9" name="กลุ่ม 8"/>
          <p:cNvGrpSpPr/>
          <p:nvPr/>
        </p:nvGrpSpPr>
        <p:grpSpPr>
          <a:xfrm>
            <a:off x="1907704" y="2780928"/>
            <a:ext cx="5472608" cy="3201451"/>
            <a:chOff x="971600" y="1367256"/>
            <a:chExt cx="7193089" cy="4478659"/>
          </a:xfrm>
        </p:grpSpPr>
        <p:pic>
          <p:nvPicPr>
            <p:cNvPr id="10" name="รูปภาพ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7984" y="3776776"/>
              <a:ext cx="1734494" cy="2069139"/>
            </a:xfrm>
            <a:prstGeom prst="rect">
              <a:avLst/>
            </a:prstGeom>
          </p:spPr>
        </p:pic>
        <p:pic>
          <p:nvPicPr>
            <p:cNvPr id="11" name="รูปภาพ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9992" y="1367256"/>
              <a:ext cx="3528392" cy="2342853"/>
            </a:xfrm>
            <a:prstGeom prst="rect">
              <a:avLst/>
            </a:prstGeom>
          </p:spPr>
        </p:pic>
        <p:pic>
          <p:nvPicPr>
            <p:cNvPr id="12" name="รูปภาพ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1600" y="1367257"/>
              <a:ext cx="3384376" cy="4478658"/>
            </a:xfrm>
            <a:prstGeom prst="rect">
              <a:avLst/>
            </a:prstGeom>
          </p:spPr>
        </p:pic>
        <p:pic>
          <p:nvPicPr>
            <p:cNvPr id="13" name="รูปภาพ 1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0193" y="3848784"/>
              <a:ext cx="1864496" cy="18844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34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18318" y="176560"/>
            <a:ext cx="8151813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th-TH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KodchiangUPC" pitchFamily="18" charset="-34"/>
              </a:rPr>
              <a:t>ปัจจัยทางสิ่งแวดล้อมที่เป็นอันตรายต่อสุขภาพ</a:t>
            </a:r>
          </a:p>
        </p:txBody>
      </p:sp>
      <p:sp>
        <p:nvSpPr>
          <p:cNvPr id="5123" name="Oval 3"/>
          <p:cNvSpPr>
            <a:spLocks noChangeArrowheads="1"/>
          </p:cNvSpPr>
          <p:nvPr/>
        </p:nvSpPr>
        <p:spPr bwMode="auto">
          <a:xfrm>
            <a:off x="1811338" y="1746250"/>
            <a:ext cx="5275262" cy="4130675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th-TH" sz="2800">
              <a:solidFill>
                <a:srgbClr val="FF3399"/>
              </a:solidFill>
              <a:latin typeface="Times New Roman" pitchFamily="18" charset="0"/>
            </a:endParaRPr>
          </a:p>
        </p:txBody>
      </p:sp>
      <p:sp>
        <p:nvSpPr>
          <p:cNvPr id="5124" name="Oval 4"/>
          <p:cNvSpPr>
            <a:spLocks noChangeArrowheads="1"/>
          </p:cNvSpPr>
          <p:nvPr/>
        </p:nvSpPr>
        <p:spPr bwMode="auto">
          <a:xfrm>
            <a:off x="3343275" y="2901950"/>
            <a:ext cx="2190750" cy="1958975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>
            <a:off x="2659063" y="2441575"/>
            <a:ext cx="955675" cy="782638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5362575" y="4441825"/>
            <a:ext cx="1062038" cy="746125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H="1">
            <a:off x="2557463" y="4537075"/>
            <a:ext cx="1023937" cy="719138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H="1">
            <a:off x="5295900" y="2460625"/>
            <a:ext cx="990600" cy="788988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39977" name="Text Box 9"/>
          <p:cNvSpPr txBox="1">
            <a:spLocks noChangeArrowheads="1"/>
          </p:cNvSpPr>
          <p:nvPr/>
        </p:nvSpPr>
        <p:spPr bwMode="auto">
          <a:xfrm>
            <a:off x="3821113" y="2247900"/>
            <a:ext cx="145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>
              <a:spcBef>
                <a:spcPct val="20000"/>
              </a:spcBef>
              <a:defRPr/>
            </a:pPr>
            <a:r>
              <a:rPr lang="th-TH" sz="3200" b="1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KodchiangUPC" pitchFamily="18" charset="-34"/>
              </a:rPr>
              <a:t>ทางกายภาพ</a:t>
            </a:r>
          </a:p>
        </p:txBody>
      </p:sp>
      <p:sp>
        <p:nvSpPr>
          <p:cNvPr id="339978" name="Text Box 10"/>
          <p:cNvSpPr txBox="1">
            <a:spLocks noChangeArrowheads="1"/>
          </p:cNvSpPr>
          <p:nvPr/>
        </p:nvSpPr>
        <p:spPr bwMode="auto">
          <a:xfrm>
            <a:off x="3708400" y="4168775"/>
            <a:ext cx="14557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3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KodchiangUPC" pitchFamily="18" charset="-34"/>
              </a:rPr>
              <a:t>คนทำงาน</a:t>
            </a:r>
          </a:p>
        </p:txBody>
      </p:sp>
      <p:sp>
        <p:nvSpPr>
          <p:cNvPr id="339979" name="Text Box 11"/>
          <p:cNvSpPr txBox="1">
            <a:spLocks noChangeArrowheads="1"/>
          </p:cNvSpPr>
          <p:nvPr/>
        </p:nvSpPr>
        <p:spPr bwMode="auto">
          <a:xfrm>
            <a:off x="2078038" y="3544888"/>
            <a:ext cx="1317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b="1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KodchiangUPC" pitchFamily="18" charset="-34"/>
              </a:rPr>
              <a:t>ทางเคมี</a:t>
            </a:r>
          </a:p>
        </p:txBody>
      </p:sp>
      <p:sp>
        <p:nvSpPr>
          <p:cNvPr id="339980" name="Text Box 12"/>
          <p:cNvSpPr txBox="1">
            <a:spLocks noChangeArrowheads="1"/>
          </p:cNvSpPr>
          <p:nvPr/>
        </p:nvSpPr>
        <p:spPr bwMode="auto">
          <a:xfrm>
            <a:off x="3581400" y="4953000"/>
            <a:ext cx="1585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b="1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KodchiangUPC" pitchFamily="18" charset="-34"/>
              </a:rPr>
              <a:t>การยศาสตร์</a:t>
            </a:r>
          </a:p>
        </p:txBody>
      </p:sp>
      <p:sp>
        <p:nvSpPr>
          <p:cNvPr id="339981" name="Text Box 13"/>
          <p:cNvSpPr txBox="1">
            <a:spLocks noChangeArrowheads="1"/>
          </p:cNvSpPr>
          <p:nvPr/>
        </p:nvSpPr>
        <p:spPr bwMode="auto">
          <a:xfrm>
            <a:off x="5667375" y="3589338"/>
            <a:ext cx="13160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b="1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KodchiangUPC" pitchFamily="18" charset="-34"/>
              </a:rPr>
              <a:t>ทางชีวภาพ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2262981" y="1104900"/>
            <a:ext cx="44640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600" b="1" dirty="0">
                <a:latin typeface="Times New Roman" pitchFamily="18" charset="0"/>
                <a:cs typeface="KodchiangUPC" pitchFamily="18" charset="-34"/>
              </a:rPr>
              <a:t>ความร้อน แสง เสียง รังสี ฯลฯ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7227888" y="3470275"/>
            <a:ext cx="14938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200" b="1">
                <a:latin typeface="Times New Roman" pitchFamily="18" charset="0"/>
                <a:cs typeface="KodchiangUPC" pitchFamily="18" charset="-34"/>
              </a:rPr>
              <a:t>แบคทีเรีย ไวรัส ฯลฯ</a:t>
            </a: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0" y="2708275"/>
            <a:ext cx="21240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200" b="1">
                <a:latin typeface="Times New Roman" pitchFamily="18" charset="0"/>
                <a:cs typeface="KodchiangUPC" pitchFamily="18" charset="-34"/>
              </a:rPr>
              <a:t>สารเคมี โลหะหนัก ฯลฯ</a:t>
            </a: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2438400" y="5791200"/>
            <a:ext cx="46894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200" b="1">
                <a:latin typeface="Times New Roman" pitchFamily="18" charset="0"/>
                <a:cs typeface="KodchiangUPC" pitchFamily="18" charset="-34"/>
              </a:rPr>
              <a:t>ชั่วโมงการทำงาน ตำแหน่งหน้าที่ </a:t>
            </a:r>
            <a:br>
              <a:rPr lang="th-TH" sz="3200" b="1">
                <a:latin typeface="Times New Roman" pitchFamily="18" charset="0"/>
                <a:cs typeface="KodchiangUPC" pitchFamily="18" charset="-34"/>
              </a:rPr>
            </a:br>
            <a:r>
              <a:rPr lang="th-TH" sz="3200" b="1">
                <a:latin typeface="Times New Roman" pitchFamily="18" charset="0"/>
                <a:cs typeface="KodchiangUPC" pitchFamily="18" charset="-34"/>
              </a:rPr>
              <a:t>สัมพันธภาพระหว่างบุคคล ค่าตอบแทน</a:t>
            </a:r>
          </a:p>
        </p:txBody>
      </p:sp>
      <p:pic>
        <p:nvPicPr>
          <p:cNvPr id="5138" name="Picture 18" descr="j030295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38600" y="3124200"/>
            <a:ext cx="912813" cy="1236663"/>
          </a:xfrm>
          <a:noFill/>
        </p:spPr>
      </p:pic>
    </p:spTree>
    <p:extLst>
      <p:ext uri="{BB962C8B-B14F-4D97-AF65-F5344CB8AC3E}">
        <p14:creationId xmlns:p14="http://schemas.microsoft.com/office/powerpoint/2010/main" val="3799658405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3553886" cy="4702976"/>
          </a:xfrm>
          <a:prstGeom prst="rect">
            <a:avLst/>
          </a:prstGeom>
        </p:spPr>
      </p:pic>
      <p:sp>
        <p:nvSpPr>
          <p:cNvPr id="3" name="สี่เหลี่ยมผืนผ้ามุมมน 2"/>
          <p:cNvSpPr/>
          <p:nvPr/>
        </p:nvSpPr>
        <p:spPr>
          <a:xfrm>
            <a:off x="323528" y="476672"/>
            <a:ext cx="4824536" cy="720080"/>
          </a:xfrm>
          <a:prstGeom prst="round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/>
              <a:t>อุบัติภัยเคมีครั้งร้ายแรงที่สุดในโลก</a:t>
            </a: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340768"/>
            <a:ext cx="2011680" cy="3044952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506048"/>
            <a:ext cx="2011680" cy="15346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20680" y="1196752"/>
            <a:ext cx="284380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Bernard MT Condensed" pitchFamily="18" charset="0"/>
              </a:rPr>
              <a:t>Bhopal Disaster</a:t>
            </a:r>
          </a:p>
          <a:p>
            <a:r>
              <a:rPr lang="en-US" sz="1600" dirty="0"/>
              <a:t>2 Dec. 1984</a:t>
            </a:r>
          </a:p>
          <a:p>
            <a:endParaRPr lang="en-US" sz="2000" dirty="0"/>
          </a:p>
          <a:p>
            <a:pPr marL="342900" indent="-342900" algn="thaiDist">
              <a:buFontTx/>
              <a:buChar char="-"/>
            </a:pPr>
            <a:r>
              <a:rPr lang="th-TH" sz="2400" dirty="0"/>
              <a:t>โรงงานผลิตยาฆ่าแมลงของบริษัท ยูเนียน</a:t>
            </a:r>
            <a:r>
              <a:rPr lang="th-TH" sz="2400" dirty="0" err="1"/>
              <a:t>คาร์ไบด์</a:t>
            </a:r>
            <a:r>
              <a:rPr lang="th-TH" sz="2400" dirty="0"/>
              <a:t> ที่เมืองโบปาล ประเทศอินเดีย เกิดอุบัติเหตุทำให้แก๊สพิษ เช่น “</a:t>
            </a:r>
            <a:r>
              <a:rPr lang="th-TH" sz="2400" b="1" dirty="0" err="1">
                <a:solidFill>
                  <a:srgbClr val="FF0000"/>
                </a:solidFill>
              </a:rPr>
              <a:t>เมทิล</a:t>
            </a:r>
            <a:r>
              <a:rPr lang="th-TH" sz="2400" b="1" dirty="0">
                <a:solidFill>
                  <a:srgbClr val="FF0000"/>
                </a:solidFill>
              </a:rPr>
              <a:t>ไอโซไซยาไนด์</a:t>
            </a:r>
            <a:r>
              <a:rPr lang="th-TH" sz="2400" dirty="0"/>
              <a:t>” และแก๊สพิษอื่นๆ รั่วไหล</a:t>
            </a:r>
          </a:p>
          <a:p>
            <a:pPr marL="342900" indent="-342900">
              <a:buFontTx/>
              <a:buChar char="-"/>
            </a:pPr>
            <a:endParaRPr lang="th-TH" sz="1000" dirty="0"/>
          </a:p>
          <a:p>
            <a:pPr marL="342900" indent="-342900">
              <a:buFontTx/>
              <a:buChar char="-"/>
            </a:pPr>
            <a:r>
              <a:rPr lang="th-TH" sz="2400" dirty="0"/>
              <a:t>ส่งผลให้มี</a:t>
            </a:r>
          </a:p>
          <a:p>
            <a:pPr lvl="1"/>
            <a:r>
              <a:rPr lang="th-TH" sz="2400" b="1" dirty="0">
                <a:solidFill>
                  <a:srgbClr val="FF0000"/>
                </a:solidFill>
              </a:rPr>
              <a:t>ผู้เสียชีวิต กว่า 5,000 คน</a:t>
            </a:r>
          </a:p>
          <a:p>
            <a:pPr lvl="1"/>
            <a:r>
              <a:rPr lang="th-TH" sz="2400" b="1" dirty="0">
                <a:solidFill>
                  <a:srgbClr val="0070C0"/>
                </a:solidFill>
              </a:rPr>
              <a:t>บาดเจ็บ กว่า 500,000 คน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7620000" y="6165304"/>
            <a:ext cx="768424" cy="477736"/>
          </a:xfrm>
        </p:spPr>
        <p:txBody>
          <a:bodyPr/>
          <a:lstStyle/>
          <a:p>
            <a:fld id="{5226ABCA-3650-4323-8EA0-6A8E95677FF6}" type="slidenum">
              <a:rPr lang="th-TH" smtClean="0"/>
              <a:t>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1280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1187693"/>
            <a:ext cx="3182985" cy="2889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782"/>
          <a:stretch/>
        </p:blipFill>
        <p:spPr>
          <a:xfrm>
            <a:off x="4355976" y="1184758"/>
            <a:ext cx="3024336" cy="28923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672"/>
          <a:stretch/>
        </p:blipFill>
        <p:spPr>
          <a:xfrm>
            <a:off x="899592" y="4158953"/>
            <a:ext cx="3182892" cy="1934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สี่เหลี่ยมผืนผ้า 2"/>
          <p:cNvSpPr/>
          <p:nvPr/>
        </p:nvSpPr>
        <p:spPr>
          <a:xfrm>
            <a:off x="755576" y="476672"/>
            <a:ext cx="4392488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อุบัติเหตุการขนส่งวัตถุอันตรายครั้งร้ายแรง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5976" y="4221088"/>
            <a:ext cx="4320480" cy="163121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b="1" dirty="0"/>
              <a:t>อุบัติเหตุเกิดขึ้นที่ ถนนเพชรบุรีตัดใหม่</a:t>
            </a:r>
          </a:p>
          <a:p>
            <a:pPr algn="thaiDist"/>
            <a:r>
              <a:rPr lang="th-TH" sz="2400" dirty="0"/>
              <a:t>เหตุเกิดเวลา 22</a:t>
            </a:r>
            <a:r>
              <a:rPr lang="en-US" sz="2400" dirty="0"/>
              <a:t>:</a:t>
            </a:r>
            <a:r>
              <a:rPr lang="th-TH" sz="2400" dirty="0"/>
              <a:t>00</a:t>
            </a:r>
            <a:r>
              <a:rPr lang="en-US" sz="2400" dirty="0"/>
              <a:t> </a:t>
            </a:r>
            <a:r>
              <a:rPr lang="th-TH" sz="2400" dirty="0"/>
              <a:t>น. ของวันที่ 24 ก.ย. 2533  รถบรรทุกแก๊ส </a:t>
            </a:r>
            <a:r>
              <a:rPr lang="en-US" sz="2400" dirty="0"/>
              <a:t>LPG </a:t>
            </a:r>
            <a:r>
              <a:rPr lang="th-TH" sz="2400" dirty="0"/>
              <a:t>พลิกคว่ำและเกิดการติดไฟ</a:t>
            </a:r>
          </a:p>
          <a:p>
            <a:pPr algn="thaiDist"/>
            <a:r>
              <a:rPr lang="th-TH" sz="2400" dirty="0"/>
              <a:t>มีผู้เสียชีวิต 59 ศพ บาดเจ็บ 89 คน</a:t>
            </a:r>
          </a:p>
        </p:txBody>
      </p:sp>
      <p:sp>
        <p:nvSpPr>
          <p:cNvPr id="10" name="ตัวแทนหมายเลขภาพนิ่ง 9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1821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43608" y="1412776"/>
            <a:ext cx="54726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Blip>
                <a:blip r:embed="rId3"/>
              </a:buBlip>
            </a:pPr>
            <a:r>
              <a:rPr lang="th-TH" sz="4800" b="1" dirty="0"/>
              <a:t>สารเคมีคืออะไร </a:t>
            </a:r>
          </a:p>
          <a:p>
            <a:pPr marL="685800" indent="-685800">
              <a:buBlip>
                <a:blip r:embed="rId3"/>
              </a:buBlip>
            </a:pPr>
            <a:r>
              <a:rPr lang="th-TH" sz="4800" b="1" dirty="0"/>
              <a:t>สารเคมีนั้นมีกี่ชนิด</a:t>
            </a:r>
          </a:p>
          <a:p>
            <a:pPr marL="685800" indent="-685800">
              <a:buBlip>
                <a:blip r:embed="rId3"/>
              </a:buBlip>
            </a:pPr>
            <a:r>
              <a:rPr lang="th-TH" sz="4800" b="1" dirty="0"/>
              <a:t>เราเรียกชื่อสารเคมีอย่างไร</a:t>
            </a:r>
          </a:p>
          <a:p>
            <a:pPr marL="685800" indent="-685800">
              <a:buBlip>
                <a:blip r:embed="rId3"/>
              </a:buBlip>
            </a:pPr>
            <a:r>
              <a:rPr lang="th-TH" sz="4800" b="1" dirty="0"/>
              <a:t>สารเคมีแต่ละชนิดแตกต่างกันอย่างไร</a:t>
            </a: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123" y="3356992"/>
            <a:ext cx="2404186" cy="25674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123" y="1412776"/>
            <a:ext cx="2404186" cy="16553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280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467544" y="1340768"/>
            <a:ext cx="2304256" cy="504056"/>
          </a:xfrm>
          <a:prstGeom prst="round2DiagRect">
            <a:avLst/>
          </a:prstGeom>
          <a:gradFill>
            <a:gsLst>
              <a:gs pos="0">
                <a:schemeClr val="accent3">
                  <a:tint val="37000"/>
                  <a:hueMod val="100000"/>
                  <a:satMod val="200000"/>
                  <a:lumMod val="88000"/>
                </a:schemeClr>
              </a:gs>
              <a:gs pos="100000">
                <a:srgbClr val="FFFF00"/>
              </a:gs>
            </a:gsLst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สสารและพลังงาน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5576" y="1992903"/>
            <a:ext cx="734481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Angsana New" pitchFamily="18" charset="-34"/>
                <a:cs typeface="Angsana New" pitchFamily="18" charset="-34"/>
              </a:rPr>
              <a:t>สิ่งต่างๆ รอบตัวเรามีอยู่ 2 จำพวก ได้แก่</a:t>
            </a:r>
          </a:p>
          <a:p>
            <a:pPr marL="514350" indent="-514350">
              <a:buAutoNum type="arabicPeriod"/>
            </a:pPr>
            <a:r>
              <a:rPr lang="th-TH" sz="3200" b="1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rPr>
              <a:t>สสาร </a:t>
            </a:r>
            <a:r>
              <a:rPr lang="en-US" sz="3200" b="1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rPr>
              <a:t>(matter)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	: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คือ สิ่งที่มีมวล, ต้องการที่อยู่, และสัมผัสได้</a:t>
            </a:r>
          </a:p>
          <a:p>
            <a:pPr marL="514350" indent="-514350">
              <a:buAutoNum type="arabicPeriod"/>
            </a:pPr>
            <a:r>
              <a:rPr lang="th-TH" sz="32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พลังงาน </a:t>
            </a:r>
            <a:r>
              <a:rPr lang="en-US" sz="32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(energy)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	: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คือ สิ่งที่ทำให้เกิดการเปลี่ยนแปลงได้</a:t>
            </a:r>
          </a:p>
        </p:txBody>
      </p:sp>
      <p:sp>
        <p:nvSpPr>
          <p:cNvPr id="10" name="มนมุมสี่เหลี่ยมผืนผ้าด้านทแยงมุม 9"/>
          <p:cNvSpPr/>
          <p:nvPr/>
        </p:nvSpPr>
        <p:spPr>
          <a:xfrm>
            <a:off x="467544" y="3933056"/>
            <a:ext cx="2880320" cy="504056"/>
          </a:xfrm>
          <a:prstGeom prst="round2DiagRect">
            <a:avLst/>
          </a:prstGeom>
          <a:gradFill>
            <a:gsLst>
              <a:gs pos="0">
                <a:schemeClr val="accent3">
                  <a:tint val="37000"/>
                  <a:hueMod val="100000"/>
                  <a:satMod val="200000"/>
                  <a:lumMod val="88000"/>
                </a:schemeClr>
              </a:gs>
              <a:gs pos="100000">
                <a:srgbClr val="FFFF00"/>
              </a:gs>
            </a:gsLst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สสาร, สาร และสารเคมี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1560" y="4509120"/>
            <a:ext cx="79928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Angsana New" pitchFamily="18" charset="-34"/>
                <a:cs typeface="Angsana New" pitchFamily="18" charset="-34"/>
              </a:rPr>
              <a:t>คำว่า </a:t>
            </a:r>
            <a:r>
              <a:rPr lang="th-TH" sz="3600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“</a:t>
            </a:r>
            <a:r>
              <a:rPr lang="th-TH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สสาร </a:t>
            </a:r>
            <a:r>
              <a:rPr lang="en-US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(matter)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, </a:t>
            </a:r>
            <a:r>
              <a:rPr lang="th-TH" sz="3600" b="1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rPr>
              <a:t>สาร </a:t>
            </a:r>
            <a:r>
              <a:rPr lang="en-US" sz="3600" b="1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rPr>
              <a:t>(substance)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,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หรือ </a:t>
            </a:r>
            <a:r>
              <a:rPr lang="th-TH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สารเคมี </a:t>
            </a:r>
            <a:r>
              <a:rPr lang="en-US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(chemical)</a:t>
            </a:r>
            <a:r>
              <a:rPr lang="th-TH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”</a:t>
            </a:r>
            <a:r>
              <a:rPr lang="en-US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นั้นเป็นคำที่มีความหมายใกล้เคียงกันขึ้นอยู่กับบริบทหรือความมุ่งเน้นในการสื่อความหมาย แต่ในชั้นนี้</a:t>
            </a:r>
            <a:r>
              <a:rPr lang="th-TH" u="sng" dirty="0">
                <a:latin typeface="Angsana New" pitchFamily="18" charset="-34"/>
                <a:cs typeface="Angsana New" pitchFamily="18" charset="-34"/>
              </a:rPr>
              <a:t>ให้ถือว่ามีความหมายเหมือนกัน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883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467544" y="1340768"/>
            <a:ext cx="3528392" cy="504056"/>
          </a:xfrm>
          <a:prstGeom prst="round2DiagRect">
            <a:avLst/>
          </a:prstGeom>
          <a:gradFill>
            <a:gsLst>
              <a:gs pos="0">
                <a:schemeClr val="accent3">
                  <a:tint val="37000"/>
                  <a:hueMod val="100000"/>
                  <a:satMod val="200000"/>
                  <a:lumMod val="88000"/>
                </a:schemeClr>
              </a:gs>
              <a:gs pos="100000">
                <a:srgbClr val="92D050"/>
              </a:gs>
            </a:gsLst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การจำแนกประเภทของสารเคมี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779912" y="2060848"/>
            <a:ext cx="1368152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/>
              <a:t>สาร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755576" y="2780928"/>
            <a:ext cx="1944216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สารเนื้อเดียว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156176" y="2780928"/>
            <a:ext cx="1944216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สารเนื้อผสม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635896" y="2780928"/>
            <a:ext cx="1656184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err="1"/>
              <a:t>คอลลอยด์</a:t>
            </a:r>
            <a:endParaRPr lang="th-TH" b="1" dirty="0"/>
          </a:p>
        </p:txBody>
      </p:sp>
      <p:cxnSp>
        <p:nvCxnSpPr>
          <p:cNvPr id="6" name="ตัวเชื่อมต่อหักมุม 5"/>
          <p:cNvCxnSpPr>
            <a:stCxn id="2" idx="2"/>
            <a:endCxn id="9" idx="0"/>
          </p:cNvCxnSpPr>
          <p:nvPr/>
        </p:nvCxnSpPr>
        <p:spPr>
          <a:xfrm rot="5400000">
            <a:off x="2951820" y="1268760"/>
            <a:ext cx="288032" cy="2736304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ตัวเชื่อมต่อหักมุม 24"/>
          <p:cNvCxnSpPr>
            <a:stCxn id="2" idx="2"/>
            <a:endCxn id="10" idx="0"/>
          </p:cNvCxnSpPr>
          <p:nvPr/>
        </p:nvCxnSpPr>
        <p:spPr>
          <a:xfrm rot="16200000" flipH="1">
            <a:off x="5652120" y="1304764"/>
            <a:ext cx="288032" cy="266429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/>
          <p:cNvCxnSpPr>
            <a:endCxn id="15" idx="0"/>
          </p:cNvCxnSpPr>
          <p:nvPr/>
        </p:nvCxnSpPr>
        <p:spPr>
          <a:xfrm>
            <a:off x="4463988" y="2636911"/>
            <a:ext cx="0" cy="1440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สี่เหลี่ยมผืนผ้ามุมมน 3"/>
          <p:cNvSpPr/>
          <p:nvPr/>
        </p:nvSpPr>
        <p:spPr>
          <a:xfrm>
            <a:off x="611560" y="3429000"/>
            <a:ext cx="2232248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สี่เหลี่ยมผืนผ้ามุมมน 35"/>
          <p:cNvSpPr/>
          <p:nvPr/>
        </p:nvSpPr>
        <p:spPr>
          <a:xfrm>
            <a:off x="3347864" y="3429000"/>
            <a:ext cx="2232248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สี่เหลี่ยมผืนผ้ามุมมน 37"/>
          <p:cNvSpPr/>
          <p:nvPr/>
        </p:nvSpPr>
        <p:spPr>
          <a:xfrm>
            <a:off x="6012160" y="3429000"/>
            <a:ext cx="2232248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0" t="9768" r="6299" b="12778"/>
          <a:stretch/>
        </p:blipFill>
        <p:spPr>
          <a:xfrm>
            <a:off x="893380" y="3717032"/>
            <a:ext cx="1662396" cy="1872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670482"/>
            <a:ext cx="1841114" cy="19907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632200"/>
            <a:ext cx="1368152" cy="2072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9" name="TextBox 18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11" name="ตัวแทนหมายเลขภาพนิ่ง 10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552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467544" y="1340768"/>
            <a:ext cx="3528392" cy="504056"/>
          </a:xfrm>
          <a:prstGeom prst="round2DiagRect">
            <a:avLst/>
          </a:prstGeom>
          <a:gradFill>
            <a:gsLst>
              <a:gs pos="0">
                <a:schemeClr val="accent3">
                  <a:tint val="37000"/>
                  <a:hueMod val="100000"/>
                  <a:satMod val="200000"/>
                  <a:lumMod val="88000"/>
                </a:schemeClr>
              </a:gs>
              <a:gs pos="100000">
                <a:srgbClr val="92D050"/>
              </a:gs>
            </a:gsLst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การจำแนกประเภทของสารเคมี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4211960" y="1988840"/>
            <a:ext cx="1368152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/>
              <a:t>สาร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187624" y="2708920"/>
            <a:ext cx="1944216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สารเนื้อเดียว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588224" y="2708920"/>
            <a:ext cx="1944216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สารเนื้อผสม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575556" y="3457988"/>
            <a:ext cx="1584176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สารบริสุทธิ์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447764" y="3457988"/>
            <a:ext cx="136815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สารละลาย</a:t>
            </a: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935596" y="4178068"/>
            <a:ext cx="1584176" cy="43204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/>
              <a:t>ธาตุ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935596" y="4762516"/>
            <a:ext cx="1584176" cy="43204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/>
              <a:t>สารประกอบ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4067944" y="2708920"/>
            <a:ext cx="1656184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err="1"/>
              <a:t>คอลลอยด์</a:t>
            </a:r>
            <a:endParaRPr lang="th-TH" b="1" dirty="0"/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4469013" y="3356992"/>
            <a:ext cx="1399131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โซล</a:t>
            </a: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4469013" y="3933056"/>
            <a:ext cx="1399131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err="1"/>
              <a:t>เจล</a:t>
            </a:r>
            <a:endParaRPr lang="th-TH" b="1" dirty="0"/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4465565" y="4509120"/>
            <a:ext cx="1402579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ละอองลอย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4469013" y="5085184"/>
            <a:ext cx="1399131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อิมัลชัน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4465565" y="5661248"/>
            <a:ext cx="1402579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err="1"/>
              <a:t>โฟม</a:t>
            </a:r>
            <a:endParaRPr lang="th-TH" b="1" dirty="0"/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6858953" y="3457988"/>
            <a:ext cx="165618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แขวนลอย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6858953" y="4005064"/>
            <a:ext cx="165618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แยกชั้น</a:t>
            </a:r>
          </a:p>
        </p:txBody>
      </p:sp>
      <p:cxnSp>
        <p:nvCxnSpPr>
          <p:cNvPr id="6" name="ตัวเชื่อมต่อหักมุม 5"/>
          <p:cNvCxnSpPr>
            <a:stCxn id="2" idx="2"/>
            <a:endCxn id="9" idx="0"/>
          </p:cNvCxnSpPr>
          <p:nvPr/>
        </p:nvCxnSpPr>
        <p:spPr>
          <a:xfrm rot="5400000">
            <a:off x="3383868" y="1196752"/>
            <a:ext cx="288032" cy="2736304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ตัวเชื่อมต่อหักมุม 24"/>
          <p:cNvCxnSpPr>
            <a:stCxn id="2" idx="2"/>
            <a:endCxn id="10" idx="0"/>
          </p:cNvCxnSpPr>
          <p:nvPr/>
        </p:nvCxnSpPr>
        <p:spPr>
          <a:xfrm rot="16200000" flipH="1">
            <a:off x="6084168" y="1232756"/>
            <a:ext cx="288032" cy="266429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/>
          <p:cNvCxnSpPr>
            <a:endCxn id="15" idx="0"/>
          </p:cNvCxnSpPr>
          <p:nvPr/>
        </p:nvCxnSpPr>
        <p:spPr>
          <a:xfrm>
            <a:off x="4896036" y="2564903"/>
            <a:ext cx="0" cy="1440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ตัวเชื่อมต่อหักมุม 33"/>
          <p:cNvCxnSpPr>
            <a:stCxn id="9" idx="2"/>
            <a:endCxn id="11" idx="0"/>
          </p:cNvCxnSpPr>
          <p:nvPr/>
        </p:nvCxnSpPr>
        <p:spPr>
          <a:xfrm rot="5400000">
            <a:off x="1605178" y="2903434"/>
            <a:ext cx="317020" cy="792088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หักมุม 36"/>
          <p:cNvCxnSpPr>
            <a:stCxn id="9" idx="2"/>
            <a:endCxn id="12" idx="0"/>
          </p:cNvCxnSpPr>
          <p:nvPr/>
        </p:nvCxnSpPr>
        <p:spPr>
          <a:xfrm rot="16200000" flipH="1">
            <a:off x="2487276" y="2813424"/>
            <a:ext cx="317020" cy="972108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หักมุม 39"/>
          <p:cNvCxnSpPr>
            <a:stCxn id="11" idx="2"/>
            <a:endCxn id="13" idx="1"/>
          </p:cNvCxnSpPr>
          <p:nvPr/>
        </p:nvCxnSpPr>
        <p:spPr>
          <a:xfrm rot="5400000">
            <a:off x="899592" y="3926040"/>
            <a:ext cx="504056" cy="432048"/>
          </a:xfrm>
          <a:prstGeom prst="bentConnector4">
            <a:avLst>
              <a:gd name="adj1" fmla="val 23074"/>
              <a:gd name="adj2" fmla="val 15291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หักมุม 42"/>
          <p:cNvCxnSpPr>
            <a:stCxn id="11" idx="2"/>
            <a:endCxn id="14" idx="1"/>
          </p:cNvCxnSpPr>
          <p:nvPr/>
        </p:nvCxnSpPr>
        <p:spPr>
          <a:xfrm rot="5400000">
            <a:off x="607368" y="4218264"/>
            <a:ext cx="1088504" cy="432048"/>
          </a:xfrm>
          <a:prstGeom prst="bentConnector4">
            <a:avLst>
              <a:gd name="adj1" fmla="val 10803"/>
              <a:gd name="adj2" fmla="val 15291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ตัวเชื่อมต่อหักมุม 49"/>
          <p:cNvCxnSpPr>
            <a:stCxn id="15" idx="2"/>
            <a:endCxn id="16" idx="1"/>
          </p:cNvCxnSpPr>
          <p:nvPr/>
        </p:nvCxnSpPr>
        <p:spPr>
          <a:xfrm rot="5400000">
            <a:off x="4466501" y="3143481"/>
            <a:ext cx="432048" cy="427023"/>
          </a:xfrm>
          <a:prstGeom prst="bentConnector4">
            <a:avLst>
              <a:gd name="adj1" fmla="val 25000"/>
              <a:gd name="adj2" fmla="val 15353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หักมุม 60"/>
          <p:cNvCxnSpPr/>
          <p:nvPr/>
        </p:nvCxnSpPr>
        <p:spPr>
          <a:xfrm rot="10800000" flipV="1">
            <a:off x="4416674" y="3573016"/>
            <a:ext cx="12700" cy="576064"/>
          </a:xfrm>
          <a:prstGeom prst="bentConnector3">
            <a:avLst>
              <a:gd name="adj1" fmla="val 15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หักมุม 65"/>
          <p:cNvCxnSpPr>
            <a:stCxn id="17" idx="1"/>
            <a:endCxn id="18" idx="1"/>
          </p:cNvCxnSpPr>
          <p:nvPr/>
        </p:nvCxnSpPr>
        <p:spPr>
          <a:xfrm rot="10800000" flipV="1">
            <a:off x="4465565" y="4149080"/>
            <a:ext cx="3448" cy="576064"/>
          </a:xfrm>
          <a:prstGeom prst="bentConnector3">
            <a:avLst>
              <a:gd name="adj1" fmla="val 672993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ตัวเชื่อมต่อหักมุม 68"/>
          <p:cNvCxnSpPr>
            <a:stCxn id="18" idx="1"/>
            <a:endCxn id="19" idx="1"/>
          </p:cNvCxnSpPr>
          <p:nvPr/>
        </p:nvCxnSpPr>
        <p:spPr>
          <a:xfrm rot="10800000" flipH="1" flipV="1">
            <a:off x="4465565" y="4725144"/>
            <a:ext cx="3448" cy="576064"/>
          </a:xfrm>
          <a:prstGeom prst="bentConnector3">
            <a:avLst>
              <a:gd name="adj1" fmla="val -662993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ตัวเชื่อมต่อหักมุม 71"/>
          <p:cNvCxnSpPr>
            <a:stCxn id="19" idx="1"/>
            <a:endCxn id="20" idx="1"/>
          </p:cNvCxnSpPr>
          <p:nvPr/>
        </p:nvCxnSpPr>
        <p:spPr>
          <a:xfrm rot="10800000" flipV="1">
            <a:off x="4465565" y="5301208"/>
            <a:ext cx="3448" cy="576064"/>
          </a:xfrm>
          <a:prstGeom prst="bentConnector3">
            <a:avLst>
              <a:gd name="adj1" fmla="val 672993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ตัวเชื่อมต่อหักมุม 75"/>
          <p:cNvCxnSpPr>
            <a:stCxn id="10" idx="2"/>
            <a:endCxn id="21" idx="1"/>
          </p:cNvCxnSpPr>
          <p:nvPr/>
        </p:nvCxnSpPr>
        <p:spPr>
          <a:xfrm rot="5400000">
            <a:off x="6943121" y="3056801"/>
            <a:ext cx="533044" cy="701379"/>
          </a:xfrm>
          <a:prstGeom prst="bentConnector4">
            <a:avLst>
              <a:gd name="adj1" fmla="val 29737"/>
              <a:gd name="adj2" fmla="val 1325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ตัวเชื่อมต่อหักมุม 78"/>
          <p:cNvCxnSpPr>
            <a:stCxn id="21" idx="1"/>
            <a:endCxn id="22" idx="1"/>
          </p:cNvCxnSpPr>
          <p:nvPr/>
        </p:nvCxnSpPr>
        <p:spPr>
          <a:xfrm rot="10800000" flipV="1">
            <a:off x="6858953" y="3674012"/>
            <a:ext cx="12700" cy="547076"/>
          </a:xfrm>
          <a:prstGeom prst="bentConnector3">
            <a:avLst>
              <a:gd name="adj1" fmla="val 1875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9127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467544" y="1340768"/>
            <a:ext cx="4608512" cy="504056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การเรียกชื่อและรหัสประจำตัวสารเคมี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915816" y="2132856"/>
            <a:ext cx="2808312" cy="648072"/>
          </a:xfrm>
          <a:prstGeom prst="rect">
            <a:avLst/>
          </a:prstGeom>
          <a:gradFill>
            <a:gsLst>
              <a:gs pos="0">
                <a:srgbClr val="0070C0"/>
              </a:gs>
              <a:gs pos="76000">
                <a:schemeClr val="accent4">
                  <a:shade val="100000"/>
                </a:schemeClr>
              </a:gs>
              <a:gs pos="100000">
                <a:schemeClr val="accent4">
                  <a:shade val="93000"/>
                  <a:alpha val="100000"/>
                  <a:satMod val="100000"/>
                  <a:lumMod val="93000"/>
                </a:schemeClr>
              </a:gs>
            </a:gsLst>
          </a:gradFill>
          <a:ln w="25400">
            <a:solidFill>
              <a:srgbClr val="00B0F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การเรียกสารเคมี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043608" y="3068960"/>
            <a:ext cx="2601208" cy="504056"/>
          </a:xfrm>
          <a:prstGeom prst="rect">
            <a:avLst/>
          </a:prstGeom>
          <a:ln w="254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/>
              <a:t>คำบรรยาย (เรียกชื่อ)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292079" y="3068961"/>
            <a:ext cx="2435747" cy="504055"/>
          </a:xfrm>
          <a:prstGeom prst="rect">
            <a:avLst/>
          </a:prstGeom>
          <a:ln w="254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/>
              <a:t>รหัสประจำตัว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835696" y="3861048"/>
            <a:ext cx="18091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/>
              <a:t>ชื่อทางเคมี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835696" y="4415974"/>
            <a:ext cx="18091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/>
              <a:t>ชื่อทางการค้า</a:t>
            </a: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835696" y="4993704"/>
            <a:ext cx="180912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/>
              <a:t>ชื่อเรียกอื่นๆ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6043703" y="3861048"/>
            <a:ext cx="1905447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ngsana New" pitchFamily="18" charset="-34"/>
                <a:cs typeface="Angsana New" pitchFamily="18" charset="-34"/>
              </a:rPr>
              <a:t>UN ID./No.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6043703" y="4445496"/>
            <a:ext cx="1905447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ngsana New" pitchFamily="18" charset="-34"/>
                <a:cs typeface="Angsana New" pitchFamily="18" charset="-34"/>
              </a:rPr>
              <a:t>CAS No.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6043703" y="5029944"/>
            <a:ext cx="1905447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ngsana New" pitchFamily="18" charset="-34"/>
                <a:cs typeface="Angsana New" pitchFamily="18" charset="-34"/>
              </a:rPr>
              <a:t>EC No.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043704" y="5614392"/>
            <a:ext cx="28487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Angsana New" pitchFamily="18" charset="-34"/>
                <a:cs typeface="Angsana New" pitchFamily="18" charset="-34"/>
              </a:rPr>
              <a:t>EUEINECS/ELINICS No.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4" name="ตัวเชื่อมต่อหักมุม 23"/>
          <p:cNvCxnSpPr>
            <a:stCxn id="2" idx="2"/>
            <a:endCxn id="8" idx="0"/>
          </p:cNvCxnSpPr>
          <p:nvPr/>
        </p:nvCxnSpPr>
        <p:spPr>
          <a:xfrm rot="5400000">
            <a:off x="3188076" y="1937064"/>
            <a:ext cx="288032" cy="197576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หักมุม 29"/>
          <p:cNvCxnSpPr>
            <a:stCxn id="2" idx="2"/>
            <a:endCxn id="10" idx="0"/>
          </p:cNvCxnSpPr>
          <p:nvPr/>
        </p:nvCxnSpPr>
        <p:spPr>
          <a:xfrm rot="16200000" flipH="1">
            <a:off x="5270946" y="1829953"/>
            <a:ext cx="288033" cy="2189981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หักมุม 32"/>
          <p:cNvCxnSpPr>
            <a:stCxn id="8" idx="2"/>
            <a:endCxn id="11" idx="1"/>
          </p:cNvCxnSpPr>
          <p:nvPr/>
        </p:nvCxnSpPr>
        <p:spPr>
          <a:xfrm rot="5400000">
            <a:off x="1837926" y="3570786"/>
            <a:ext cx="504056" cy="508516"/>
          </a:xfrm>
          <a:prstGeom prst="bentConnector4">
            <a:avLst>
              <a:gd name="adj1" fmla="val 28571"/>
              <a:gd name="adj2" fmla="val 14495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ตัวเชื่อมต่อหักมุม 35"/>
          <p:cNvCxnSpPr>
            <a:stCxn id="11" idx="1"/>
            <a:endCxn id="12" idx="1"/>
          </p:cNvCxnSpPr>
          <p:nvPr/>
        </p:nvCxnSpPr>
        <p:spPr>
          <a:xfrm rot="10800000" flipV="1">
            <a:off x="1835696" y="4077072"/>
            <a:ext cx="12700" cy="554926"/>
          </a:xfrm>
          <a:prstGeom prst="bentConnector3">
            <a:avLst>
              <a:gd name="adj1" fmla="val 19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ตัวเชื่อมต่อหักมุม 38"/>
          <p:cNvCxnSpPr>
            <a:stCxn id="12" idx="1"/>
            <a:endCxn id="13" idx="1"/>
          </p:cNvCxnSpPr>
          <p:nvPr/>
        </p:nvCxnSpPr>
        <p:spPr>
          <a:xfrm rot="10800000" flipV="1">
            <a:off x="1835696" y="4631998"/>
            <a:ext cx="12700" cy="577730"/>
          </a:xfrm>
          <a:prstGeom prst="bentConnector3">
            <a:avLst>
              <a:gd name="adj1" fmla="val 19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ตัวเชื่อมต่อหักมุม 41"/>
          <p:cNvCxnSpPr>
            <a:stCxn id="10" idx="2"/>
            <a:endCxn id="14" idx="1"/>
          </p:cNvCxnSpPr>
          <p:nvPr/>
        </p:nvCxnSpPr>
        <p:spPr>
          <a:xfrm rot="5400000">
            <a:off x="6024800" y="3591919"/>
            <a:ext cx="504056" cy="466250"/>
          </a:xfrm>
          <a:prstGeom prst="bentConnector4">
            <a:avLst>
              <a:gd name="adj1" fmla="val 28571"/>
              <a:gd name="adj2" fmla="val 14902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ตัวเชื่อมต่อหักมุม 44"/>
          <p:cNvCxnSpPr>
            <a:stCxn id="14" idx="1"/>
            <a:endCxn id="15" idx="1"/>
          </p:cNvCxnSpPr>
          <p:nvPr/>
        </p:nvCxnSpPr>
        <p:spPr>
          <a:xfrm rot="10800000" flipV="1">
            <a:off x="6043703" y="4077072"/>
            <a:ext cx="12700" cy="584448"/>
          </a:xfrm>
          <a:prstGeom prst="bentConnector3">
            <a:avLst>
              <a:gd name="adj1" fmla="val 19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หักมุม 47"/>
          <p:cNvCxnSpPr>
            <a:stCxn id="15" idx="1"/>
            <a:endCxn id="16" idx="1"/>
          </p:cNvCxnSpPr>
          <p:nvPr/>
        </p:nvCxnSpPr>
        <p:spPr>
          <a:xfrm rot="10800000" flipV="1">
            <a:off x="6043703" y="4661520"/>
            <a:ext cx="12700" cy="584448"/>
          </a:xfrm>
          <a:prstGeom prst="bentConnector3">
            <a:avLst>
              <a:gd name="adj1" fmla="val 19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ตัวเชื่อมต่อหักมุม 50"/>
          <p:cNvCxnSpPr>
            <a:stCxn id="16" idx="1"/>
            <a:endCxn id="17" idx="1"/>
          </p:cNvCxnSpPr>
          <p:nvPr/>
        </p:nvCxnSpPr>
        <p:spPr>
          <a:xfrm rot="10800000" flipH="1" flipV="1">
            <a:off x="6043702" y="5245968"/>
            <a:ext cx="1" cy="584448"/>
          </a:xfrm>
          <a:prstGeom prst="bentConnector3">
            <a:avLst>
              <a:gd name="adj1" fmla="val -228600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9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1718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70" t="53903" r="13931" b="14368"/>
          <a:stretch/>
        </p:blipFill>
        <p:spPr bwMode="auto">
          <a:xfrm>
            <a:off x="467544" y="2852935"/>
            <a:ext cx="8352928" cy="3379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สี่เหลี่ยมผืนผ้า 3"/>
          <p:cNvSpPr/>
          <p:nvPr/>
        </p:nvSpPr>
        <p:spPr>
          <a:xfrm>
            <a:off x="467544" y="2204864"/>
            <a:ext cx="2448272" cy="5040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TOLUENE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มนมุมสี่เหลี่ยมผืนผ้าด้านทแยงมุม 11"/>
          <p:cNvSpPr/>
          <p:nvPr/>
        </p:nvSpPr>
        <p:spPr>
          <a:xfrm>
            <a:off x="467544" y="1412776"/>
            <a:ext cx="5160650" cy="504056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ตัวอย่างการเรียกชื่อและรหัสประจำตัวสารเคมี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10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5258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สี่เหลี่ยมผืนผ้า 3"/>
          <p:cNvSpPr/>
          <p:nvPr/>
        </p:nvSpPr>
        <p:spPr>
          <a:xfrm>
            <a:off x="467544" y="2204864"/>
            <a:ext cx="1800200" cy="5040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ESO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1" t="37522" r="53175" b="43886"/>
          <a:stretch/>
        </p:blipFill>
        <p:spPr bwMode="auto">
          <a:xfrm>
            <a:off x="467544" y="2924944"/>
            <a:ext cx="5160650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6" r="11005"/>
          <a:stretch/>
        </p:blipFill>
        <p:spPr>
          <a:xfrm>
            <a:off x="5880100" y="1963593"/>
            <a:ext cx="2724348" cy="3481631"/>
          </a:xfrm>
          <a:prstGeom prst="rect">
            <a:avLst/>
          </a:prstGeom>
        </p:spPr>
      </p:pic>
      <p:sp>
        <p:nvSpPr>
          <p:cNvPr id="11" name="มนมุมสี่เหลี่ยมผืนผ้าด้านทแยงมุม 10"/>
          <p:cNvSpPr/>
          <p:nvPr/>
        </p:nvSpPr>
        <p:spPr>
          <a:xfrm>
            <a:off x="467544" y="1412776"/>
            <a:ext cx="5160650" cy="504056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ตัวอย่างการเรียกชื่อและรหัสประจำตัวสารเคมี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2651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755576" y="1268760"/>
            <a:ext cx="2880320" cy="648072"/>
          </a:xfrm>
          <a:prstGeom prst="round2DiagRect">
            <a:avLst/>
          </a:prstGeom>
          <a:gradFill flip="none" rotWithShape="1">
            <a:gsLst>
              <a:gs pos="0">
                <a:srgbClr val="00B0F0"/>
              </a:gs>
              <a:gs pos="100000">
                <a:srgbClr val="FFFF00"/>
              </a:gs>
            </a:gsLst>
            <a:lin ang="13500000" scaled="1"/>
            <a:tileRect/>
          </a:gra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solidFill>
                  <a:srgbClr val="002060"/>
                </a:solidFill>
                <a:effectLst>
                  <a:outerShdw blurRad="50800" dist="50800" dir="5400000" algn="ctr" rotWithShape="0">
                    <a:srgbClr val="00B0F0"/>
                  </a:outerShdw>
                </a:effectLst>
              </a:rPr>
              <a:t>สมบัติของสารเคมี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755576" y="2069413"/>
            <a:ext cx="5472609" cy="388843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สถานะ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(State)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การเปลี่ยนสถานะ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(Transition of state)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ความถ่วงจำเพาะ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(Specific gravity)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ความหนาแน่นไอ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(Vapor density)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ความดันไอ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(Vapor pressure)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ความเป็นกรด-เบส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(Acid-base)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สมบัติด้านอัคคีภัย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(Flammability)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Clr>
                <a:srgbClr val="00B0F0"/>
              </a:buClr>
              <a:buFont typeface="Wingdings" pitchFamily="2" charset="2"/>
              <a:buChar char="v"/>
            </a:pP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สมบัติด้านความเป็นพิษ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(Toxicity)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587" y="2060847"/>
            <a:ext cx="2212877" cy="2212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509119"/>
            <a:ext cx="2173700" cy="1448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2034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สี่เหลี่ยมผืนผ้ามุมมน 1"/>
          <p:cNvSpPr/>
          <p:nvPr/>
        </p:nvSpPr>
        <p:spPr>
          <a:xfrm>
            <a:off x="528553" y="1268760"/>
            <a:ext cx="1872208" cy="648072"/>
          </a:xfrm>
          <a:prstGeom prst="roundRect">
            <a:avLst/>
          </a:prstGeom>
          <a:gradFill>
            <a:gsLst>
              <a:gs pos="0">
                <a:srgbClr val="CCFFFF"/>
              </a:gs>
              <a:gs pos="50000">
                <a:srgbClr val="CCFF99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สถานะ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27784" y="1260486"/>
            <a:ext cx="6192688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thaiDist"/>
            <a:r>
              <a:rPr lang="th-TH" dirty="0">
                <a:latin typeface="Angsana New" pitchFamily="18" charset="-34"/>
                <a:cs typeface="Angsana New" pitchFamily="18" charset="-34"/>
              </a:rPr>
              <a:t>ปกติสารเคมีมีอยู่ทั้ง 3 สถานะ คือ ของแข็ง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(Solid)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ของเหลว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(Liquid)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และก๊าซ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(Gas)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สถานะของสารเคมีมีผลต่อลักษณะการเกิดอันตราย เช่น</a:t>
            </a:r>
          </a:p>
        </p:txBody>
      </p:sp>
      <p:graphicFrame>
        <p:nvGraphicFramePr>
          <p:cNvPr id="21" name="ตาราง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678417"/>
              </p:ext>
            </p:extLst>
          </p:nvPr>
        </p:nvGraphicFramePr>
        <p:xfrm>
          <a:off x="467544" y="2780928"/>
          <a:ext cx="8352928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90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สถานะ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ลักษณะของสารเคมี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ลักษณะอันตราย (ต่อสุขภาพ)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ของแข็ง </a:t>
                      </a:r>
                      <a:r>
                        <a:rPr lang="en-US" sz="2400" b="1" dirty="0">
                          <a:latin typeface="Angsana New" pitchFamily="18" charset="-34"/>
                          <a:cs typeface="Angsana New" pitchFamily="18" charset="-34"/>
                        </a:rPr>
                        <a:t>(Solid)</a:t>
                      </a:r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แท่ง </a:t>
                      </a:r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ผลึก</a:t>
                      </a:r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 เม็ด เกล็ด ผง ฝุ่น</a:t>
                      </a:r>
                      <a:endParaRPr lang="th-TH" sz="240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สัมผัสถูกผิวหนัง ตา หายใจเข้าไป การกินเข้าไป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ของเหลว </a:t>
                      </a:r>
                      <a:r>
                        <a:rPr lang="en-US" sz="2400" b="1" dirty="0">
                          <a:latin typeface="Angsana New" pitchFamily="18" charset="-34"/>
                          <a:cs typeface="Angsana New" pitchFamily="18" charset="-34"/>
                        </a:rPr>
                        <a:t>(Liquid)</a:t>
                      </a:r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ของเหลว</a:t>
                      </a:r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 ก๊าซเหลว</a:t>
                      </a:r>
                      <a:endParaRPr lang="th-TH" sz="240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สัมผัสถูก/กระเด็นใส่ผิวหนัง ตา กินเข้าไป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ก๊าซ </a:t>
                      </a:r>
                      <a:r>
                        <a:rPr lang="en-US" sz="2400" b="1" dirty="0">
                          <a:latin typeface="Angsana New" pitchFamily="18" charset="-34"/>
                          <a:cs typeface="Angsana New" pitchFamily="18" charset="-34"/>
                        </a:rPr>
                        <a:t>(Gas)</a:t>
                      </a:r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ก๊าซ ไอระเหย ละออง ควัน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dirty="0">
                          <a:latin typeface="Angsana New" pitchFamily="18" charset="-34"/>
                          <a:cs typeface="Angsana New" pitchFamily="18" charset="-34"/>
                        </a:rPr>
                        <a:t>หายใจเข้าไป สัมผัสถูกผิวหนัง ตา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4" name="รูปภาพ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669" y="4767407"/>
            <a:ext cx="3326507" cy="1334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770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เครื่องหมายบั้ง 15"/>
          <p:cNvSpPr/>
          <p:nvPr/>
        </p:nvSpPr>
        <p:spPr>
          <a:xfrm>
            <a:off x="350182" y="1564298"/>
            <a:ext cx="3213706" cy="1648678"/>
          </a:xfrm>
          <a:prstGeom prst="chevron">
            <a:avLst/>
          </a:prstGeom>
          <a:solidFill>
            <a:srgbClr val="00B050"/>
          </a:solidFill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 prst="slope"/>
            <a:contourClr>
              <a:schemeClr val="accent3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ของแข็ง</a:t>
            </a:r>
          </a:p>
          <a:p>
            <a:pPr algn="ctr"/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(Solid)</a:t>
            </a:r>
            <a:endParaRPr lang="th-TH" sz="48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7" name="รูปภาพ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24744"/>
            <a:ext cx="3434184" cy="2417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8" name="รูปภาพ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92" y="3843961"/>
            <a:ext cx="2791938" cy="2108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รูปภาพ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834" y="3843961"/>
            <a:ext cx="2730446" cy="2108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รูปภาพ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649" y="3835825"/>
            <a:ext cx="2567682" cy="2116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2927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เครื่องหมายบั้ง 13"/>
          <p:cNvSpPr/>
          <p:nvPr/>
        </p:nvSpPr>
        <p:spPr>
          <a:xfrm>
            <a:off x="251519" y="1443564"/>
            <a:ext cx="3490484" cy="1625395"/>
          </a:xfrm>
          <a:prstGeom prst="chevron">
            <a:avLst/>
          </a:prstGeom>
          <a:solidFill>
            <a:srgbClr val="FFFF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ของเหลว</a:t>
            </a:r>
          </a:p>
          <a:p>
            <a:pPr algn="ctr"/>
            <a:r>
              <a:rPr lang="en-US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(Liquid)</a:t>
            </a:r>
            <a:endParaRPr lang="th-TH" sz="48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5" name="รูปภาพ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128" y="1988840"/>
            <a:ext cx="2583979" cy="38884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รูปภาพ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51" y="3237989"/>
            <a:ext cx="1831117" cy="27832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" name="รูปภาพ 2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0"/>
          <a:stretch/>
        </p:blipFill>
        <p:spPr>
          <a:xfrm>
            <a:off x="2771800" y="3429000"/>
            <a:ext cx="3384376" cy="2311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474354"/>
            <a:ext cx="2160240" cy="16201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9037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เครื่องหมายบั้ง 11"/>
          <p:cNvSpPr/>
          <p:nvPr/>
        </p:nvSpPr>
        <p:spPr>
          <a:xfrm>
            <a:off x="467544" y="1343416"/>
            <a:ext cx="3096345" cy="1725543"/>
          </a:xfrm>
          <a:prstGeom prst="chevron">
            <a:avLst/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ก๊าซ</a:t>
            </a:r>
          </a:p>
          <a:p>
            <a:pPr algn="ctr"/>
            <a:r>
              <a:rPr lang="en-US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(Gas)</a:t>
            </a:r>
            <a:endParaRPr lang="th-TH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987" y="1188132"/>
            <a:ext cx="3145277" cy="20968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รูปภาพ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4" y="3429000"/>
            <a:ext cx="2936258" cy="21805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852936"/>
            <a:ext cx="1944216" cy="2812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รูปภาพ 1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501963"/>
            <a:ext cx="3168352" cy="21037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9037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สี่เหลี่ยมผืนผ้ามุมมน 1"/>
          <p:cNvSpPr/>
          <p:nvPr/>
        </p:nvSpPr>
        <p:spPr>
          <a:xfrm>
            <a:off x="755576" y="1196752"/>
            <a:ext cx="3312368" cy="792088"/>
          </a:xfrm>
          <a:prstGeom prst="roundRect">
            <a:avLst/>
          </a:prstGeom>
          <a:gradFill>
            <a:gsLst>
              <a:gs pos="0">
                <a:srgbClr val="FFFF00"/>
              </a:gs>
              <a:gs pos="51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การเปลี่ยนสถานะ</a:t>
            </a: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4" y="2183735"/>
            <a:ext cx="5600754" cy="3837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472451"/>
            <a:ext cx="3238500" cy="32099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17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85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สี่เหลี่ยมผืนผ้ามุมมน 1"/>
          <p:cNvSpPr/>
          <p:nvPr/>
        </p:nvSpPr>
        <p:spPr>
          <a:xfrm>
            <a:off x="539552" y="1268760"/>
            <a:ext cx="3528392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จุดหลอมเหลว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(Melting point)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5976" y="1196752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Angsana New" pitchFamily="18" charset="-34"/>
                <a:cs typeface="Angsana New" pitchFamily="18" charset="-34"/>
              </a:rPr>
              <a:t>คือ อุณหภูมิที่สารเริ่มเปลี่ยนสถานะจากของแข็ง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(solid)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 ไปเป็นของเหลว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(liquid)</a:t>
            </a:r>
            <a:endParaRPr lang="th-TH" sz="2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539552" y="2204864"/>
            <a:ext cx="3528392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จุดเดือด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(Boiling point)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5976" y="2132856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Angsana New" pitchFamily="18" charset="-34"/>
                <a:cs typeface="Angsana New" pitchFamily="18" charset="-34"/>
              </a:rPr>
              <a:t>คือ อุณหภูมิที่สารเปลี่ยนสถานะจากของเหลว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(liquid)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 ไปเป็นแก๊ส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(gas)</a:t>
            </a:r>
            <a:endParaRPr lang="th-TH" sz="24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1" t="57046" r="14637" b="28742"/>
          <a:stretch/>
        </p:blipFill>
        <p:spPr bwMode="auto">
          <a:xfrm>
            <a:off x="755576" y="5085184"/>
            <a:ext cx="7530391" cy="983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792" y="3011807"/>
            <a:ext cx="1606600" cy="19653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06" y="2996952"/>
            <a:ext cx="2409534" cy="19192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รูปภาพ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043966"/>
            <a:ext cx="2109891" cy="1872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14" name="ตัวแทนหมายเลขภาพนิ่ง 1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18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5681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83569" y="1731184"/>
            <a:ext cx="78488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คือการเปรียบเทียบปริมาณเนื้อมวลหรือน้ำหนักของสารกับน้ำ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(water)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ที่ปริมาตรเท่ากัน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โดยกำหนดให้น้ำมีค่าความถ่วงจำเพาะเท่ากับ 1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วัตถุที่มีความถ่วงจำเพาะมากกว่า  1  จะจมน้ำ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วัตถุที่มีความถ่วงจำเพาะน้อยกว่า  1  จะลอยขึ้นบนผิวน้ำ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วัตถุที่มีความถ่วงจำเพาะใกล้เคียงกับ  1   จะแขวนลอยอยู่ในน้ำ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83568" y="1196752"/>
            <a:ext cx="3888432" cy="457200"/>
          </a:xfrm>
          <a:prstGeom prst="rect">
            <a:avLst/>
          </a:prstGeom>
          <a:solidFill>
            <a:srgbClr val="CC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ความถ่วงจำเพาะ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(Specific gravity)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83568" y="3789040"/>
            <a:ext cx="3888432" cy="457200"/>
          </a:xfrm>
          <a:prstGeom prst="rect">
            <a:avLst/>
          </a:prstGeom>
          <a:solidFill>
            <a:srgbClr val="CC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ความหนาแน่น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(Density)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9" y="4246240"/>
            <a:ext cx="7848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dirty="0"/>
              <a:t>คือ อัตราส่วนระหว่างปริมาณเนื้อมวล (น้ำหนัก) ต่อ ปริมาตรของสาร 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dirty="0"/>
              <a:t>สารที่มีความหนาแน่นมาก ก็จะมีค่าความถ่วงจำเพาะมากด้วย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3" t="61870" r="6332" b="23797"/>
          <a:stretch/>
        </p:blipFill>
        <p:spPr bwMode="auto">
          <a:xfrm>
            <a:off x="432048" y="5077237"/>
            <a:ext cx="8460432" cy="1013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19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5681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6" t="36813" r="9389" b="13197"/>
          <a:stretch/>
        </p:blipFill>
        <p:spPr bwMode="auto">
          <a:xfrm>
            <a:off x="251520" y="1973942"/>
            <a:ext cx="8665843" cy="40473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273922" y="1340768"/>
            <a:ext cx="3888432" cy="457200"/>
          </a:xfrm>
          <a:prstGeom prst="rect">
            <a:avLst/>
          </a:prstGeom>
          <a:solidFill>
            <a:srgbClr val="CC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ความหนาแน่นไอ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(Vapor density)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681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สี่เหลี่ยมผืนผ้า 6"/>
          <p:cNvSpPr/>
          <p:nvPr/>
        </p:nvSpPr>
        <p:spPr>
          <a:xfrm>
            <a:off x="273922" y="1268760"/>
            <a:ext cx="3888432" cy="457200"/>
          </a:xfrm>
          <a:prstGeom prst="rect">
            <a:avLst/>
          </a:prstGeom>
          <a:solidFill>
            <a:srgbClr val="CC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ความดันไอ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(Vapor pressure)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8" t="32308" r="10091" b="15529"/>
          <a:stretch/>
        </p:blipFill>
        <p:spPr bwMode="auto">
          <a:xfrm>
            <a:off x="276672" y="1889457"/>
            <a:ext cx="8471792" cy="4203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21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0506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สี่เหลี่ยมผืนผ้า 6"/>
          <p:cNvSpPr/>
          <p:nvPr/>
        </p:nvSpPr>
        <p:spPr>
          <a:xfrm>
            <a:off x="827584" y="1243608"/>
            <a:ext cx="3505990" cy="4572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1000">
                <a:srgbClr val="FFFF00"/>
              </a:gs>
              <a:gs pos="100000">
                <a:srgbClr val="00B0F0"/>
              </a:gs>
            </a:gsLst>
            <a:lin ang="0" scaled="1"/>
            <a:tileRect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สภาพกรด-เบส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  (Acid-Base)</a:t>
            </a:r>
            <a:endParaRPr lang="th-TH" sz="3200" b="1" baseline="-2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9946" y="1700808"/>
            <a:ext cx="40309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thaiDist">
              <a:buFont typeface="Arial" pitchFamily="34" charset="0"/>
              <a:buChar char="•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เราสามารถจำแนกสารเคมีตามสภาพความเป็นกรด-เบสได้ 3 จำพวก โดยอาศัยค่า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pH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เป็นเกณฑ์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>
                <a:latin typeface="Angsana New" pitchFamily="18" charset="-34"/>
                <a:cs typeface="Angsana New" pitchFamily="18" charset="-34"/>
              </a:rPr>
              <a:t>pH 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น้อยกว่า 7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เป็น กรด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(Acid)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โดยค่า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pH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ยิ่งน้อย ความเป็นกรดยิ่งมีฤทธิ์มาก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>
                <a:latin typeface="Angsana New" pitchFamily="18" charset="-34"/>
                <a:cs typeface="Angsana New" pitchFamily="18" charset="-34"/>
              </a:rPr>
              <a:t>pH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 เท่ากับ 7  เป็นกลาง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(Neutral)</a:t>
            </a:r>
            <a:endParaRPr lang="th-TH" sz="2400" dirty="0">
              <a:latin typeface="Angsana New" pitchFamily="18" charset="-34"/>
              <a:cs typeface="Angsana New" pitchFamily="18" charset="-34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>
                <a:latin typeface="Angsana New" pitchFamily="18" charset="-34"/>
                <a:cs typeface="Angsana New" pitchFamily="18" charset="-34"/>
              </a:rPr>
              <a:t>pH 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มากกว่า 7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เป็น เบส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(Base)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โดยค่า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pH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ยิ่งมาก ความเป็นเบสยิ่งมีฤทธิ์มาก</a:t>
            </a: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489946" y="4747796"/>
            <a:ext cx="4298078" cy="123964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th-TH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ทั้งกรด และเบส ต่างก็มีฤทธิ์กัดกร่อน หรือทำลายสารที่มีฤทธิ์น้อยกว่า</a:t>
            </a:r>
          </a:p>
        </p:txBody>
      </p:sp>
      <p:pic>
        <p:nvPicPr>
          <p:cNvPr id="15" name="รูปภาพ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952" y="1196752"/>
            <a:ext cx="3588495" cy="479068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22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1489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51720" y="6167045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สารเคมีและความปลอดภัยในการใช้สารเคมีสำหรับสถานประกอบการ</a:t>
            </a:r>
          </a:p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เรียบเรียงและบรรยายโดย นายไพโรจน์  บุตรดีวงษ์ 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61954" y="1196752"/>
            <a:ext cx="3001934" cy="457200"/>
          </a:xfrm>
          <a:prstGeom prst="rect">
            <a:avLst/>
          </a:prstGeom>
          <a:gradFill>
            <a:gsLst>
              <a:gs pos="0">
                <a:srgbClr val="FFFF00"/>
              </a:gs>
              <a:gs pos="51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จุดวาบไฟ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  (Flash point)</a:t>
            </a:r>
            <a:endParaRPr lang="th-TH" b="1" baseline="-250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5" t="33964" r="16392" b="9425"/>
          <a:stretch/>
        </p:blipFill>
        <p:spPr bwMode="auto">
          <a:xfrm>
            <a:off x="539552" y="1772816"/>
            <a:ext cx="7416824" cy="5011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158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994834"/>
              </p:ext>
            </p:extLst>
          </p:nvPr>
        </p:nvGraphicFramePr>
        <p:xfrm>
          <a:off x="1379984" y="1412776"/>
          <a:ext cx="6432376" cy="46024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310">
                <a:tc>
                  <a:txBody>
                    <a:bodyPr/>
                    <a:lstStyle/>
                    <a:p>
                      <a:pPr algn="ctr"/>
                      <a:r>
                        <a:rPr lang="th-TH" sz="3600" dirty="0"/>
                        <a:t>สารเคมี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/>
                        <a:t>ประเภท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31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ACETONE</a:t>
                      </a:r>
                      <a:endParaRPr lang="th-TH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rgbClr val="FF0000"/>
                          </a:solidFill>
                        </a:rPr>
                        <a:t>สารไวไฟ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31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MEK</a:t>
                      </a:r>
                      <a:endParaRPr lang="th-TH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rgbClr val="FF0000"/>
                          </a:solidFill>
                        </a:rPr>
                        <a:t>สารไวไฟ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631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TOLUENE</a:t>
                      </a:r>
                      <a:endParaRPr lang="th-TH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rgbClr val="FF0000"/>
                          </a:solidFill>
                        </a:rPr>
                        <a:t>สารไวไฟ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631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DOP</a:t>
                      </a:r>
                      <a:endParaRPr lang="th-TH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/>
                        <a:t>สารติดไฟได้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31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EPOXY</a:t>
                      </a:r>
                      <a:endParaRPr lang="th-TH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/>
                        <a:t>สารติดไฟได้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631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Cd-Ba-Zn</a:t>
                      </a:r>
                      <a:r>
                        <a:rPr lang="en-US" sz="2800" baseline="0" dirty="0"/>
                        <a:t> Liquid Stabilizer</a:t>
                      </a:r>
                      <a:endParaRPr lang="th-TH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/>
                        <a:t>สารติดไฟได้</a:t>
                      </a:r>
                    </a:p>
                    <a:p>
                      <a:pPr algn="ctr"/>
                      <a:endParaRPr lang="th-TH" sz="32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24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2382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36" t="27296" r="17048" b="29015"/>
          <a:stretch/>
        </p:blipFill>
        <p:spPr bwMode="auto">
          <a:xfrm>
            <a:off x="539552" y="1807029"/>
            <a:ext cx="8183826" cy="42142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561954" y="1243608"/>
            <a:ext cx="3001934" cy="457200"/>
          </a:xfrm>
          <a:prstGeom prst="rect">
            <a:avLst/>
          </a:prstGeom>
          <a:gradFill>
            <a:gsLst>
              <a:gs pos="0">
                <a:srgbClr val="FFFF00"/>
              </a:gs>
              <a:gs pos="51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สมบัติด้านอัคคีภัยอื่นๆ</a:t>
            </a:r>
            <a:endParaRPr lang="th-TH" b="1" baseline="-25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25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0305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51720" y="6167045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สารเคมีและความปลอดภัยในการใช้สารเคมีสำหรับสถานประกอบการ</a:t>
            </a:r>
          </a:p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เรียบเรียงและบรรยายโดย นายไพโรจน์  บุตรดีวงษ์ 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73922" y="1196752"/>
            <a:ext cx="3361974" cy="457200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ngsana New" pitchFamily="18" charset="-34"/>
                <a:cs typeface="Angsana New" pitchFamily="18" charset="-34"/>
              </a:rPr>
              <a:t>Lethal Dose Fifty  : LD</a:t>
            </a:r>
            <a:r>
              <a:rPr lang="en-US" b="1" baseline="-25000" dirty="0">
                <a:latin typeface="Angsana New" pitchFamily="18" charset="-34"/>
                <a:cs typeface="Angsana New" pitchFamily="18" charset="-34"/>
              </a:rPr>
              <a:t>50</a:t>
            </a:r>
            <a:endParaRPr lang="th-TH" b="1" baseline="-250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7" t="32009" r="12345" b="18237"/>
          <a:stretch/>
        </p:blipFill>
        <p:spPr bwMode="auto">
          <a:xfrm>
            <a:off x="251520" y="1826341"/>
            <a:ext cx="8640960" cy="4843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</p:spTree>
    <p:extLst>
      <p:ext uri="{BB962C8B-B14F-4D97-AF65-F5344CB8AC3E}">
        <p14:creationId xmlns:p14="http://schemas.microsoft.com/office/powerpoint/2010/main" val="65777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51720" y="6167045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สารเคมีและความปลอดภัยในการใช้สารเคมีสำหรับสถานประกอบการ</a:t>
            </a:r>
          </a:p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เรียบเรียงและบรรยายโดย นายไพโรจน์  บุตรดีวงษ์ 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61954" y="1196752"/>
            <a:ext cx="4226070" cy="457200"/>
          </a:xfrm>
          <a:prstGeom prst="rect">
            <a:avLst/>
          </a:prstGeom>
          <a:solidFill>
            <a:srgbClr val="CCCC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ngsana New" pitchFamily="18" charset="-34"/>
                <a:cs typeface="Angsana New" pitchFamily="18" charset="-34"/>
              </a:rPr>
              <a:t>Lethal Concentration Fifty  : LC</a:t>
            </a:r>
            <a:r>
              <a:rPr lang="en-US" b="1" baseline="-25000" dirty="0">
                <a:latin typeface="Angsana New" pitchFamily="18" charset="-34"/>
                <a:cs typeface="Angsana New" pitchFamily="18" charset="-34"/>
              </a:rPr>
              <a:t>50</a:t>
            </a:r>
            <a:endParaRPr lang="th-TH" b="1" baseline="-250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75" t="32274" r="12235" b="8772"/>
          <a:stretch/>
        </p:blipFill>
        <p:spPr bwMode="auto">
          <a:xfrm>
            <a:off x="611560" y="1797968"/>
            <a:ext cx="7272808" cy="49177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554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260648"/>
            <a:ext cx="8374178" cy="10156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chemeClr val="accent2"/>
                </a:solidFill>
              </a:rPr>
              <a:t>           </a:t>
            </a:r>
            <a:r>
              <a:rPr lang="th-TH" sz="6000" b="1" dirty="0">
                <a:cs typeface="KodchiangUPC" pitchFamily="18" charset="-34"/>
              </a:rPr>
              <a:t>ประโยชน์และโทษของสารเคมี</a:t>
            </a:r>
            <a:r>
              <a:rPr lang="en-US" sz="6000" b="1" dirty="0">
                <a:cs typeface="KodchiangUPC" pitchFamily="18" charset="-34"/>
              </a:rPr>
              <a:t>           </a:t>
            </a:r>
            <a:endParaRPr lang="th-TH" sz="6000" b="1" dirty="0">
              <a:cs typeface="KodchiangUPC" pitchFamily="18" charset="-34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14282" y="1142984"/>
            <a:ext cx="324319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533400" indent="-533400">
              <a:buSzPct val="70000"/>
            </a:pPr>
            <a:r>
              <a:rPr lang="th-TH" sz="3600" b="1" dirty="0">
                <a:solidFill>
                  <a:schemeClr val="accent2"/>
                </a:solidFill>
              </a:rPr>
              <a:t> </a:t>
            </a:r>
            <a:r>
              <a:rPr lang="th-TH" sz="4400" b="1" dirty="0">
                <a:cs typeface="KodchiangUPC" pitchFamily="18" charset="-34"/>
              </a:rPr>
              <a:t>ประโยชน์ของสารเคมี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71472" y="2000240"/>
            <a:ext cx="378020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533400" indent="-533400">
              <a:buFontTx/>
              <a:buChar char="•"/>
            </a:pPr>
            <a:r>
              <a:rPr lang="th-TH" sz="4000" dirty="0">
                <a:cs typeface="KodchiangUPC" pitchFamily="18" charset="-34"/>
              </a:rPr>
              <a:t>ใช้ในวงการอุตสาหกรรม</a:t>
            </a:r>
            <a:endParaRPr lang="en-US" sz="4000" dirty="0">
              <a:cs typeface="KodchiangUPC" pitchFamily="18" charset="-34"/>
            </a:endParaRPr>
          </a:p>
          <a:p>
            <a:pPr marL="533400" indent="-533400">
              <a:buFontTx/>
              <a:buChar char="•"/>
            </a:pPr>
            <a:r>
              <a:rPr lang="th-TH" sz="4000" dirty="0">
                <a:cs typeface="KodchiangUPC" pitchFamily="18" charset="-34"/>
              </a:rPr>
              <a:t>ใช้ในวงการเกษตรกรรม</a:t>
            </a:r>
          </a:p>
          <a:p>
            <a:pPr marL="533400" indent="-533400">
              <a:buFontTx/>
              <a:buChar char="•"/>
            </a:pPr>
            <a:r>
              <a:rPr lang="th-TH" sz="4000" dirty="0">
                <a:cs typeface="KodchiangUPC" pitchFamily="18" charset="-34"/>
              </a:rPr>
              <a:t>ใช้เพื่อการรักษาโรค</a:t>
            </a:r>
          </a:p>
          <a:p>
            <a:pPr marL="533400" indent="-533400"/>
            <a:r>
              <a:rPr lang="th-TH" sz="4000" dirty="0">
                <a:cs typeface="KodchiangUPC" pitchFamily="18" charset="-34"/>
              </a:rPr>
              <a:t>	เป็นต้น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572000" y="2000240"/>
            <a:ext cx="3895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533400" indent="-533400">
              <a:buFontTx/>
              <a:buChar char="•"/>
            </a:pPr>
            <a:r>
              <a:rPr lang="th-TH" sz="4000" dirty="0">
                <a:cs typeface="KodchiangUPC" pitchFamily="18" charset="-34"/>
              </a:rPr>
              <a:t>ก่อให้เกิดโรคจากสารเคมี</a:t>
            </a:r>
            <a:endParaRPr lang="en-US" sz="4000" dirty="0">
              <a:cs typeface="KodchiangUPC" pitchFamily="18" charset="-34"/>
            </a:endParaRPr>
          </a:p>
          <a:p>
            <a:pPr marL="533400" indent="-533400">
              <a:buFontTx/>
              <a:buChar char="•"/>
            </a:pPr>
            <a:r>
              <a:rPr lang="th-TH" sz="4000" dirty="0">
                <a:cs typeface="KodchiangUPC" pitchFamily="18" charset="-34"/>
              </a:rPr>
              <a:t>เกิดมลพิษทางอากาศ</a:t>
            </a:r>
          </a:p>
          <a:p>
            <a:pPr marL="533400" indent="-533400"/>
            <a:r>
              <a:rPr lang="th-TH" sz="4000" dirty="0">
                <a:cs typeface="KodchiangUPC" pitchFamily="18" charset="-34"/>
              </a:rPr>
              <a:t>	เป็นต้น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5000628" y="1214422"/>
            <a:ext cx="24449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SzPct val="70000"/>
            </a:pPr>
            <a:r>
              <a:rPr lang="th-TH" sz="4400" b="1" dirty="0">
                <a:cs typeface="KodchiangUPC" pitchFamily="18" charset="-34"/>
              </a:rPr>
              <a:t>โทษของสารเคมี</a:t>
            </a:r>
          </a:p>
        </p:txBody>
      </p:sp>
      <p:pic>
        <p:nvPicPr>
          <p:cNvPr id="7" name="Picture 2" descr="C:\Documents and Settings\Administrator\My Documents\My Pictures\safety\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3857629"/>
            <a:ext cx="2538410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9140" y="-162880"/>
            <a:ext cx="6781800" cy="1600200"/>
          </a:xfrm>
        </p:spPr>
        <p:txBody>
          <a:bodyPr>
            <a:normAutofit/>
          </a:bodyPr>
          <a:lstStyle/>
          <a:p>
            <a:r>
              <a:rPr lang="th-TH" sz="6000" b="1" dirty="0">
                <a:cs typeface="KodchiangUPC" pitchFamily="18" charset="-34"/>
              </a:rPr>
              <a:t>ลักษณะของอันตราย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th-TH" sz="4000" dirty="0">
                <a:cs typeface="KodchiangUPC" pitchFamily="18" charset="-34"/>
              </a:rPr>
              <a:t>สารอันตรายทางอุตสาหกรรม</a:t>
            </a:r>
          </a:p>
          <a:p>
            <a:pPr marL="514350" indent="-514350">
              <a:buFont typeface="+mj-lt"/>
              <a:buAutoNum type="arabicPeriod"/>
            </a:pPr>
            <a:r>
              <a:rPr lang="th-TH" sz="4000" dirty="0">
                <a:cs typeface="KodchiangUPC" pitchFamily="18" charset="-34"/>
              </a:rPr>
              <a:t>สารอันตรายทางเกษตรกรรม</a:t>
            </a:r>
          </a:p>
          <a:p>
            <a:pPr marL="514350" indent="-514350">
              <a:buFont typeface="+mj-lt"/>
              <a:buAutoNum type="arabicPeriod"/>
            </a:pPr>
            <a:r>
              <a:rPr lang="th-TH" sz="4000" dirty="0">
                <a:cs typeface="KodchiangUPC" pitchFamily="18" charset="-34"/>
              </a:rPr>
              <a:t>สารอันตรายทางสาธารณสุข</a:t>
            </a:r>
          </a:p>
        </p:txBody>
      </p:sp>
      <p:graphicFrame>
        <p:nvGraphicFramePr>
          <p:cNvPr id="16393" name="Object 9"/>
          <p:cNvGraphicFramePr>
            <a:graphicFrameLocks noChangeAspect="1"/>
          </p:cNvGraphicFramePr>
          <p:nvPr/>
        </p:nvGraphicFramePr>
        <p:xfrm>
          <a:off x="6732240" y="3356992"/>
          <a:ext cx="2082800" cy="233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1606320" imgH="1803960" progId="">
                  <p:embed/>
                </p:oleObj>
              </mc:Choice>
              <mc:Fallback>
                <p:oleObj name="Clip" r:id="rId2" imgW="1606320" imgH="1803960" progId="">
                  <p:embed/>
                  <p:pic>
                    <p:nvPicPr>
                      <p:cNvPr id="1639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240" y="3356992"/>
                        <a:ext cx="2082800" cy="233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251520" y="4077072"/>
          <a:ext cx="2514600" cy="187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4" imgW="4166640" imgH="3108240" progId="">
                  <p:embed/>
                </p:oleObj>
              </mc:Choice>
              <mc:Fallback>
                <p:oleObj name="Clip" r:id="rId4" imgW="4166640" imgH="3108240" progId="">
                  <p:embed/>
                  <p:pic>
                    <p:nvPicPr>
                      <p:cNvPr id="1639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4077072"/>
                        <a:ext cx="2514600" cy="1878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3131840" y="4509120"/>
          <a:ext cx="16764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6" imgW="5128560" imgH="1714320" progId="">
                  <p:embed/>
                </p:oleObj>
              </mc:Choice>
              <mc:Fallback>
                <p:oleObj name="Clip" r:id="rId6" imgW="5128560" imgH="1714320" progId="">
                  <p:embed/>
                  <p:pic>
                    <p:nvPicPr>
                      <p:cNvPr id="1639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4509120"/>
                        <a:ext cx="1676400" cy="1371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5220072" y="4149080"/>
          <a:ext cx="1306512" cy="195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8" imgW="1333800" imgH="1729800" progId="">
                  <p:embed/>
                </p:oleObj>
              </mc:Choice>
              <mc:Fallback>
                <p:oleObj name="Clip" r:id="rId8" imgW="1333800" imgH="1729800" progId="">
                  <p:embed/>
                  <p:pic>
                    <p:nvPicPr>
                      <p:cNvPr id="1638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4149080"/>
                        <a:ext cx="1306512" cy="1951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5076056" y="1484784"/>
          <a:ext cx="1046163" cy="232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10" imgW="1539360" imgH="3420720" progId="">
                  <p:embed/>
                </p:oleObj>
              </mc:Choice>
              <mc:Fallback>
                <p:oleObj name="Clip" r:id="rId10" imgW="1539360" imgH="3420720" progId="">
                  <p:embed/>
                  <p:pic>
                    <p:nvPicPr>
                      <p:cNvPr id="1638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1484784"/>
                        <a:ext cx="1046163" cy="232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 descr="PAINT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>
          <a:xfrm>
            <a:off x="6732240" y="476672"/>
            <a:ext cx="1935163" cy="2619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187624" y="1052736"/>
            <a:ext cx="67687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4" t="38545" r="12595" b="9270"/>
          <a:stretch/>
        </p:blipFill>
        <p:spPr>
          <a:xfrm>
            <a:off x="1514849" y="1484784"/>
            <a:ext cx="5937471" cy="4667300"/>
          </a:xfrm>
          <a:prstGeom prst="rect">
            <a:avLst/>
          </a:prstGeom>
        </p:spPr>
      </p:pic>
      <p:sp>
        <p:nvSpPr>
          <p:cNvPr id="6" name="สี่เหลี่ยมผืนผ้า 5"/>
          <p:cNvSpPr/>
          <p:nvPr/>
        </p:nvSpPr>
        <p:spPr>
          <a:xfrm>
            <a:off x="539552" y="1196752"/>
            <a:ext cx="3600401" cy="504056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/>
              <a:t>สารเคมีที่มีพิษต่อระบบต่างๆ ของร่างกาย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47664" y="260648"/>
            <a:ext cx="600255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5400" b="1" dirty="0">
                <a:solidFill>
                  <a:srgbClr val="0070C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สารเคมีและสมบัติของสารเคมี</a:t>
            </a: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30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1866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905" y="260648"/>
            <a:ext cx="8229600" cy="1143000"/>
          </a:xfrm>
        </p:spPr>
        <p:txBody>
          <a:bodyPr>
            <a:normAutofit/>
          </a:bodyPr>
          <a:lstStyle/>
          <a:p>
            <a:r>
              <a:rPr lang="th-TH" sz="6000" b="1" dirty="0">
                <a:cs typeface="KodchiangUPC" pitchFamily="18" charset="-34"/>
              </a:rPr>
              <a:t>ข้อกฎหมายที่เกี่ยวข้อง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79512" y="1556792"/>
            <a:ext cx="8721602" cy="5040560"/>
          </a:xfrm>
        </p:spPr>
        <p:txBody>
          <a:bodyPr>
            <a:normAutofit/>
          </a:bodyPr>
          <a:lstStyle/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r>
              <a:rPr lang="th-TH" sz="3600" dirty="0" err="1">
                <a:cs typeface="KodchiangUPC" pitchFamily="18" charset="-34"/>
              </a:rPr>
              <a:t>พรบ.</a:t>
            </a:r>
            <a:r>
              <a:rPr lang="th-TH" sz="3600" dirty="0">
                <a:cs typeface="KodchiangUPC" pitchFamily="18" charset="-34"/>
              </a:rPr>
              <a:t> วัตถุอันตราย พ.ศ. </a:t>
            </a:r>
            <a:r>
              <a:rPr lang="en-US" sz="3600" dirty="0">
                <a:latin typeface="Bodoni MT Poster Compressed" pitchFamily="18" charset="0"/>
                <a:cs typeface="KodchiangUPC" pitchFamily="18" charset="-34"/>
              </a:rPr>
              <a:t>2535</a:t>
            </a:r>
            <a:r>
              <a:rPr lang="th-TH" sz="3600" dirty="0">
                <a:latin typeface="Bodoni MT Poster Compressed" pitchFamily="18" charset="0"/>
                <a:cs typeface="KodchiangUPC" pitchFamily="18" charset="-34"/>
              </a:rPr>
              <a:t> </a:t>
            </a:r>
          </a:p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r>
              <a:rPr lang="th-TH" sz="3600" dirty="0" err="1">
                <a:cs typeface="KodchiangUPC" pitchFamily="18" charset="-34"/>
              </a:rPr>
              <a:t>พรบ.</a:t>
            </a:r>
            <a:r>
              <a:rPr lang="th-TH" sz="3600" dirty="0">
                <a:cs typeface="KodchiangUPC" pitchFamily="18" charset="-34"/>
              </a:rPr>
              <a:t> โรงงาน พ.ศ. </a:t>
            </a:r>
            <a:r>
              <a:rPr lang="en-US" sz="3600" dirty="0">
                <a:latin typeface="Bodoni MT Poster Compressed" pitchFamily="18" charset="0"/>
                <a:cs typeface="KodchiangUPC" pitchFamily="18" charset="-34"/>
              </a:rPr>
              <a:t>2535</a:t>
            </a:r>
            <a:endParaRPr lang="th-TH" sz="3600" dirty="0">
              <a:latin typeface="Bodoni MT Poster Compressed" pitchFamily="18" charset="0"/>
              <a:cs typeface="KodchiangUPC" pitchFamily="18" charset="-34"/>
            </a:endParaRPr>
          </a:p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r>
              <a:rPr lang="th-TH" sz="3600" dirty="0" err="1">
                <a:cs typeface="KodchiangUPC" pitchFamily="18" charset="-34"/>
              </a:rPr>
              <a:t>พรบ.</a:t>
            </a:r>
            <a:r>
              <a:rPr lang="th-TH" sz="3600" dirty="0">
                <a:cs typeface="KodchiangUPC" pitchFamily="18" charset="-34"/>
              </a:rPr>
              <a:t> ความปลอดภัย อาชีวอนามัย และสภาพแวดล้อมในการทำงาน พ.ศ. </a:t>
            </a:r>
            <a:r>
              <a:rPr lang="en-US" sz="3600" dirty="0">
                <a:latin typeface="Bodoni MT Poster Compressed" pitchFamily="18" charset="0"/>
                <a:cs typeface="KodchiangUPC" pitchFamily="18" charset="-34"/>
              </a:rPr>
              <a:t>2554</a:t>
            </a:r>
          </a:p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r>
              <a:rPr lang="th-TH" sz="3600" dirty="0" err="1">
                <a:cs typeface="KodchiangUPC" pitchFamily="18" charset="-34"/>
              </a:rPr>
              <a:t>พรบ.</a:t>
            </a:r>
            <a:r>
              <a:rPr lang="th-TH" sz="3600" dirty="0">
                <a:cs typeface="KodchiangUPC" pitchFamily="18" charset="-34"/>
              </a:rPr>
              <a:t> ยา พ.ศ. </a:t>
            </a:r>
            <a:r>
              <a:rPr lang="en-US" sz="3600" dirty="0">
                <a:latin typeface="Bodoni MT Poster Compressed" pitchFamily="18" charset="0"/>
                <a:cs typeface="KodchiangUPC" pitchFamily="18" charset="-34"/>
              </a:rPr>
              <a:t>2510</a:t>
            </a:r>
          </a:p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r>
              <a:rPr lang="th-TH" sz="3600" dirty="0" err="1">
                <a:cs typeface="KodchiangUPC" pitchFamily="18" charset="-34"/>
              </a:rPr>
              <a:t>พรบ.</a:t>
            </a:r>
            <a:r>
              <a:rPr lang="th-TH" sz="3600" dirty="0">
                <a:cs typeface="KodchiangUPC" pitchFamily="18" charset="-34"/>
              </a:rPr>
              <a:t> อาหาร พ.ศ. </a:t>
            </a:r>
            <a:r>
              <a:rPr lang="en-US" sz="3600" dirty="0">
                <a:latin typeface="Bodoni MT Poster Compressed" pitchFamily="18" charset="0"/>
                <a:cs typeface="KodchiangUPC" pitchFamily="18" charset="-34"/>
              </a:rPr>
              <a:t>2522</a:t>
            </a:r>
          </a:p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r>
              <a:rPr lang="th-TH" sz="3600" dirty="0" err="1">
                <a:cs typeface="KodchiangUPC" pitchFamily="18" charset="-34"/>
              </a:rPr>
              <a:t>พรบ.</a:t>
            </a:r>
            <a:r>
              <a:rPr lang="th-TH" sz="3600" dirty="0">
                <a:cs typeface="KodchiangUPC" pitchFamily="18" charset="-34"/>
              </a:rPr>
              <a:t> เครื่องสำอาง พ.ศ. </a:t>
            </a:r>
            <a:r>
              <a:rPr lang="en-US" sz="3600" dirty="0">
                <a:latin typeface="Bodoni MT Poster Compressed" pitchFamily="18" charset="0"/>
                <a:cs typeface="KodchiangUPC" pitchFamily="18" charset="-34"/>
              </a:rPr>
              <a:t>2535</a:t>
            </a:r>
            <a:r>
              <a:rPr lang="th-TH" sz="3600" dirty="0">
                <a:cs typeface="KodchiangUPC" pitchFamily="18" charset="-34"/>
              </a:rPr>
              <a:t>  </a:t>
            </a:r>
          </a:p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กฎกระทรวงกำหนดมาตรฐานในการบริหารจัดการและดำเนินการด้านความปลอดภัย อาชีวอนามัยและสภาพแวดล้อมในการทำงานเกี่ยวกับสารเคมีอันตราย </a:t>
            </a:r>
            <a:r>
              <a:rPr lang="th-TH" sz="3600" dirty="0">
                <a:cs typeface="KodchiangUPC" pitchFamily="18" charset="-34"/>
              </a:rPr>
              <a:t>พ.ศ. </a:t>
            </a:r>
            <a:r>
              <a:rPr lang="en-US" sz="3600" dirty="0">
                <a:latin typeface="Bodoni MT Poster Compressed" pitchFamily="18" charset="0"/>
                <a:cs typeface="KodchiangUPC" pitchFamily="18" charset="-34"/>
              </a:rPr>
              <a:t>2556</a:t>
            </a:r>
            <a:endParaRPr lang="th-TH" sz="3600" dirty="0">
              <a:latin typeface="KodchiangUPC" pitchFamily="18" charset="-34"/>
              <a:cs typeface="KodchiangUPC" pitchFamily="18" charset="-34"/>
            </a:endParaRPr>
          </a:p>
          <a:p>
            <a:pPr marL="990600" lvl="1" indent="-533400">
              <a:lnSpc>
                <a:spcPct val="60000"/>
              </a:lnSpc>
              <a:buFont typeface="+mj-lt"/>
              <a:buAutoNum type="arabicPeriod"/>
            </a:pPr>
            <a:endParaRPr lang="th-TH" sz="4000" dirty="0">
              <a:cs typeface="KodchiangUPC" pitchFamily="18" charset="-34"/>
            </a:endParaRPr>
          </a:p>
          <a:p>
            <a:endParaRPr lang="th-TH" sz="4000" dirty="0"/>
          </a:p>
        </p:txBody>
      </p:sp>
    </p:spTree>
    <p:extLst>
      <p:ext uri="{BB962C8B-B14F-4D97-AF65-F5344CB8AC3E}">
        <p14:creationId xmlns:p14="http://schemas.microsoft.com/office/powerpoint/2010/main" val="15767465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99592" y="1232173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สารเคมี/วัตถุอันตราย</a:t>
            </a:r>
            <a:r>
              <a:rPr lang="th-TH" sz="4000" b="1" dirty="0"/>
              <a:t>  </a:t>
            </a:r>
            <a:r>
              <a:rPr lang="th-TH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หมายถึง  สาร สิ่งของ วัตถุ หรือวัสดุใดๆ ที่อาจเกิดอันตราย ต่อสุขภาพ และความปลอดภัยของคน สัตว์ ทรัพย์สิน หรือสิ่งแวดล้อม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1058477" y="3068960"/>
            <a:ext cx="682589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สารเคมีทุกชนิดล้วนมีทั้งคุณประโยชน์และพิษภัยในตัว</a:t>
            </a:r>
          </a:p>
          <a:p>
            <a:pPr algn="ctr"/>
            <a:r>
              <a:rPr lang="th-TH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เหมือนเหรียญย่อมมีสองด้านเสมอ</a:t>
            </a:r>
            <a:endParaRPr lang="th-TH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5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611560" y="1268760"/>
            <a:ext cx="4608512" cy="504056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แหล่งข้อมูลความเป็นอันตรายของสารเคมี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539552" y="2097147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ป้ายประกาศ 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(Placard)</a:t>
            </a:r>
            <a:endParaRPr lang="th-TH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539552" y="3501008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ฉลาก 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(Label)</a:t>
            </a:r>
            <a:endParaRPr lang="th-TH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539552" y="4941168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เอกสาร 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(Sheet)</a:t>
            </a:r>
            <a:endParaRPr lang="th-TH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2751311"/>
            <a:ext cx="3312368" cy="430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dirty="0"/>
              <a:t>ติดที่รถบรรทุก และถังบรรจุขนาดใหญ่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9552" y="4149080"/>
            <a:ext cx="331236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dirty="0"/>
              <a:t>ติดที่บรรจุภัณฑ์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9552" y="5589240"/>
            <a:ext cx="331236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dirty="0"/>
              <a:t>แฟ้มรวบรวมเอกสาร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036936"/>
            <a:ext cx="2184152" cy="2184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706" y="1340768"/>
            <a:ext cx="2095035" cy="2188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357" y="3717032"/>
            <a:ext cx="1810091" cy="2312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435" y="4374715"/>
            <a:ext cx="2603251" cy="14486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ตัวแทนหมายเลขภาพนิ่ง 14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33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3203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467544" y="1196752"/>
            <a:ext cx="5256584" cy="504056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/>
              <a:t>ระบบการจำแนกความเป็นอันตรายของสารเคมี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67544" y="1844824"/>
            <a:ext cx="2520280" cy="576064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76000">
                <a:schemeClr val="accent4">
                  <a:shade val="100000"/>
                </a:schemeClr>
              </a:gs>
              <a:gs pos="100000">
                <a:schemeClr val="accent4">
                  <a:shade val="93000"/>
                  <a:alpha val="100000"/>
                  <a:satMod val="100000"/>
                  <a:lumMod val="93000"/>
                </a:schemeClr>
              </a:gs>
            </a:gsLst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ระบบ </a:t>
            </a:r>
            <a:r>
              <a:rPr lang="en-US" dirty="0"/>
              <a:t>GHS</a:t>
            </a:r>
            <a:endParaRPr lang="th-TH" dirty="0"/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467544" y="3356992"/>
            <a:ext cx="2520280" cy="576064"/>
          </a:xfrm>
          <a:prstGeom prst="rect">
            <a:avLst/>
          </a:prstGeom>
          <a:gradFill>
            <a:gsLst>
              <a:gs pos="0">
                <a:srgbClr val="0070C0"/>
              </a:gs>
              <a:gs pos="76000">
                <a:schemeClr val="accent4">
                  <a:shade val="100000"/>
                </a:schemeClr>
              </a:gs>
              <a:gs pos="100000">
                <a:schemeClr val="accent4">
                  <a:shade val="93000"/>
                  <a:alpha val="100000"/>
                  <a:satMod val="100000"/>
                  <a:lumMod val="93000"/>
                </a:schemeClr>
              </a:gs>
            </a:gsLst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ระบบ </a:t>
            </a:r>
            <a:r>
              <a:rPr lang="en-US" dirty="0"/>
              <a:t>UN</a:t>
            </a:r>
            <a:endParaRPr lang="th-TH" dirty="0"/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467544" y="4653136"/>
            <a:ext cx="2518026" cy="576064"/>
          </a:xfrm>
          <a:prstGeom prst="rect">
            <a:avLst/>
          </a:prstGeom>
          <a:gradFill>
            <a:gsLst>
              <a:gs pos="0">
                <a:srgbClr val="00B050"/>
              </a:gs>
              <a:gs pos="76000">
                <a:schemeClr val="accent4">
                  <a:shade val="100000"/>
                </a:schemeClr>
              </a:gs>
              <a:gs pos="100000">
                <a:schemeClr val="accent4">
                  <a:shade val="93000"/>
                  <a:alpha val="100000"/>
                  <a:satMod val="100000"/>
                  <a:lumMod val="93000"/>
                </a:schemeClr>
              </a:gs>
            </a:gsLst>
            <a:path path="circle">
              <a:fillToRect l="15000" t="15000"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ระบบ </a:t>
            </a:r>
            <a:r>
              <a:rPr lang="en-US" dirty="0"/>
              <a:t>NFPA</a:t>
            </a:r>
            <a:endParaRPr lang="th-TH" dirty="0"/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239852" y="1844824"/>
            <a:ext cx="5364596" cy="13681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thaiDist"/>
            <a:r>
              <a:rPr lang="th-TH" sz="2200" dirty="0"/>
              <a:t>เป็นระบบการจำแนกประเภทความเป็นอันตรายของสารเคมีที่เป็นระบบเดียวกันทั่วโลก โดยเน้นการสื่อสารกับผู้ใช้งานผ่านฉลาก </a:t>
            </a:r>
            <a:r>
              <a:rPr lang="en-US" sz="2200" dirty="0"/>
              <a:t>(Label) </a:t>
            </a:r>
            <a:r>
              <a:rPr lang="th-TH" sz="2200" dirty="0"/>
              <a:t>และเอกสารข้อมูลความปลอดภัย </a:t>
            </a:r>
            <a:r>
              <a:rPr lang="en-US" sz="2200" dirty="0"/>
              <a:t>(Safety data sheet : SDS)</a:t>
            </a:r>
            <a:endParaRPr lang="th-TH" sz="2200" dirty="0"/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3239852" y="3356992"/>
            <a:ext cx="5364596" cy="1152128"/>
          </a:xfrm>
          <a:prstGeom prst="rect">
            <a:avLst/>
          </a:prstGeom>
          <a:solidFill>
            <a:srgbClr val="CCFFFF"/>
          </a:solidFill>
          <a:ln>
            <a:solidFill>
              <a:srgbClr val="0070C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algn="thaiDist"/>
            <a:r>
              <a:rPr lang="th-TH" sz="2200" dirty="0"/>
              <a:t>เป็นระบบการจำแนกประเภทความเป็นอันตรายของสารเคมีโดยเน้นการสื่อสารในการขนส่ง โดยผ่าน ป้าย </a:t>
            </a:r>
            <a:r>
              <a:rPr lang="en-US" sz="2200" dirty="0"/>
              <a:t>DOT placard </a:t>
            </a:r>
            <a:r>
              <a:rPr lang="th-TH" sz="2200" dirty="0"/>
              <a:t>ซึ่งมักติดอยู่กับรถบรรทุกวัตถุอันตราย</a:t>
            </a: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3240281" y="4653136"/>
            <a:ext cx="5364596" cy="1440160"/>
          </a:xfrm>
          <a:prstGeom prst="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thaiDist"/>
            <a:r>
              <a:rPr lang="th-TH" sz="2200" dirty="0"/>
              <a:t>เป็นระบบการจำแนกประเภทความเป็นอันตรายของสารเคมีโดยเน้นการสื่อสารกับผู้ใช้งาน โดยผ่านสัญลักษณ์รูปสี่เหลี่ยม 4 รูป โดยจำแนกความอันตรายด้วยสี และตัวเลขบอกระดับความอันตราย </a:t>
            </a:r>
            <a:r>
              <a:rPr lang="en-US" sz="2200" dirty="0"/>
              <a:t>(NFPA 704)</a:t>
            </a:r>
            <a:endParaRPr lang="th-TH" sz="2200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7312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34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0703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000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h-TH" sz="4400" b="1" dirty="0">
                <a:latin typeface="KodchiangUPC" pitchFamily="18" charset="-34"/>
                <a:cs typeface="KodchiangUPC" pitchFamily="18" charset="-34"/>
              </a:rPr>
              <a:t>ระบบ </a:t>
            </a:r>
            <a:r>
              <a:rPr lang="en-US" sz="4400" b="1" dirty="0">
                <a:latin typeface="KodchiangUPC" pitchFamily="18" charset="-34"/>
                <a:cs typeface="KodchiangUPC" pitchFamily="18" charset="-34"/>
              </a:rPr>
              <a:t>GHS” (The Globally Harmonized System of Classification and </a:t>
            </a:r>
            <a:r>
              <a:rPr lang="en-US" sz="4400" b="1" dirty="0" err="1">
                <a:latin typeface="KodchiangUPC" pitchFamily="18" charset="-34"/>
                <a:cs typeface="KodchiangUPC" pitchFamily="18" charset="-34"/>
              </a:rPr>
              <a:t>Labelling</a:t>
            </a:r>
            <a:r>
              <a:rPr lang="en-US" sz="4400" b="1" dirty="0">
                <a:latin typeface="KodchiangUPC" pitchFamily="18" charset="-34"/>
                <a:cs typeface="KodchiangUPC" pitchFamily="18" charset="-34"/>
              </a:rPr>
              <a:t> of Chemicals)</a:t>
            </a:r>
            <a:r>
              <a:rPr lang="en-US" sz="4400" dirty="0">
                <a:latin typeface="KodchiangUPC" pitchFamily="18" charset="-34"/>
                <a:cs typeface="KodchiangUPC" pitchFamily="18" charset="-34"/>
              </a:rPr>
              <a:t>  </a:t>
            </a:r>
            <a:r>
              <a:rPr lang="th-TH" sz="4400" dirty="0">
                <a:latin typeface="KodchiangUPC" pitchFamily="18" charset="-34"/>
                <a:cs typeface="KodchiangUPC" pitchFamily="18" charset="-34"/>
              </a:rPr>
              <a:t>หรือ </a:t>
            </a:r>
            <a:r>
              <a:rPr lang="th-TH" sz="4400" b="1" dirty="0">
                <a:latin typeface="KodchiangUPC" pitchFamily="18" charset="-34"/>
                <a:cs typeface="KodchiangUPC" pitchFamily="18" charset="-34"/>
              </a:rPr>
              <a:t>ระบบการจำแนกประเภทและการติดฉลากสารเคมีที่เป็นระบบเดียวกันทั่วโลก</a:t>
            </a:r>
            <a:r>
              <a:rPr lang="th-TH" sz="4400" dirty="0">
                <a:latin typeface="KodchiangUPC" pitchFamily="18" charset="-34"/>
                <a:cs typeface="KodchiangUPC" pitchFamily="18" charset="-34"/>
              </a:rPr>
              <a:t> ขึ้น โดยมีวัตถุประสงค์เพื่อทำให้เกิดการสื่อสารความเป็นอันตรายของสารเคมีที่เป็นระบบเดียวกันทั่วโลก ผ่านทาง </a:t>
            </a:r>
            <a:r>
              <a:rPr lang="th-TH" sz="4400" b="1" u="sng" dirty="0">
                <a:latin typeface="KodchiangUPC" pitchFamily="18" charset="-34"/>
                <a:cs typeface="KodchiangUPC" pitchFamily="18" charset="-34"/>
              </a:rPr>
              <a:t>ฉลาก</a:t>
            </a:r>
            <a:r>
              <a:rPr lang="th-TH" sz="4400" dirty="0">
                <a:latin typeface="KodchiangUPC" pitchFamily="18" charset="-34"/>
                <a:cs typeface="KodchiangUPC" pitchFamily="18" charset="-34"/>
              </a:rPr>
              <a:t> และ</a:t>
            </a:r>
            <a:r>
              <a:rPr lang="th-TH" sz="4400" b="1" u="sng" dirty="0">
                <a:latin typeface="KodchiangUPC" pitchFamily="18" charset="-34"/>
                <a:cs typeface="KodchiangUPC" pitchFamily="18" charset="-34"/>
              </a:rPr>
              <a:t>เอกสารข้อมูลความปลอดภัย (</a:t>
            </a:r>
            <a:r>
              <a:rPr lang="en-US" sz="4400" b="1" u="sng" dirty="0">
                <a:latin typeface="KodchiangUPC" pitchFamily="18" charset="-34"/>
                <a:cs typeface="KodchiangUPC" pitchFamily="18" charset="-34"/>
              </a:rPr>
              <a:t>SDS)</a:t>
            </a:r>
            <a:r>
              <a:rPr lang="en-US" sz="4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th-TH" sz="4400" dirty="0">
                <a:latin typeface="KodchiangUPC" pitchFamily="18" charset="-34"/>
                <a:cs typeface="KodchiangUPC" pitchFamily="18" charset="-34"/>
              </a:rPr>
              <a:t>โดยใช้เกณฑ์เดียวกันในการจำแนกประเภทความเป็นอันตราย</a:t>
            </a:r>
            <a:endParaRPr lang="th-TH" sz="4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http://www.chemtrack.org/BoardPicture/P4-44-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57166"/>
            <a:ext cx="778674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http://www.chemtrack.org/BoardPicture/P4-44-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842968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686800" cy="584043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h-TH" sz="4000" b="1" dirty="0">
                <a:latin typeface="KodchiangUPC" pitchFamily="18" charset="-34"/>
                <a:cs typeface="KodchiangUPC" pitchFamily="18" charset="-34"/>
              </a:rPr>
              <a:t>จุดมุ่งหมายของ </a:t>
            </a:r>
            <a:r>
              <a:rPr lang="en-US" sz="4000" b="1" dirty="0">
                <a:latin typeface="KodchiangUPC" pitchFamily="18" charset="-34"/>
                <a:cs typeface="KodchiangUPC" pitchFamily="18" charset="-34"/>
              </a:rPr>
              <a:t>GHS</a:t>
            </a:r>
            <a:endParaRPr lang="en-US" sz="4000" dirty="0">
              <a:latin typeface="KodchiangUPC" pitchFamily="18" charset="-34"/>
              <a:cs typeface="KodchiangUPC" pitchFamily="18" charset="-34"/>
            </a:endParaRPr>
          </a:p>
          <a:p>
            <a:pPr>
              <a:buNone/>
            </a:pPr>
            <a:r>
              <a:rPr lang="en-US" sz="4000" dirty="0">
                <a:latin typeface="KodchiangUPC" pitchFamily="18" charset="-34"/>
                <a:cs typeface="KodchiangUPC" pitchFamily="18" charset="-34"/>
              </a:rPr>
              <a:t>           </a:t>
            </a:r>
            <a:r>
              <a:rPr lang="en-US" sz="3600" dirty="0">
                <a:latin typeface="KodchiangUPC" pitchFamily="18" charset="-34"/>
                <a:cs typeface="KodchiangUPC" pitchFamily="18" charset="-34"/>
              </a:rPr>
              <a:t> 1. </a:t>
            </a: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ยกระดับการป้องอันตรายต่อมนุษย์และสิ่งแวดล้อม โดยจัดให้มีระบบที่เข้าใจง่ายในการสื่อสารข้อมูลและอันตรายของสารเคมี</a:t>
            </a:r>
            <a:endParaRPr lang="en-US" sz="3600" dirty="0">
              <a:latin typeface="KodchiangUPC" pitchFamily="18" charset="-34"/>
              <a:cs typeface="KodchiangUPC" pitchFamily="18" charset="-34"/>
            </a:endParaRPr>
          </a:p>
          <a:p>
            <a:pPr>
              <a:buNone/>
            </a:pPr>
            <a:r>
              <a:rPr lang="en-US" sz="3600" dirty="0">
                <a:latin typeface="KodchiangUPC" pitchFamily="18" charset="-34"/>
                <a:cs typeface="KodchiangUPC" pitchFamily="18" charset="-34"/>
              </a:rPr>
              <a:t>            2. </a:t>
            </a: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มีแนวทางให้กับประเทศที่ยังไม่มีระบบการจำแนกประเภทและติดฉลากสารเคมี</a:t>
            </a:r>
            <a:endParaRPr lang="en-US" sz="3600" dirty="0">
              <a:latin typeface="KodchiangUPC" pitchFamily="18" charset="-34"/>
              <a:cs typeface="KodchiangUPC" pitchFamily="18" charset="-34"/>
            </a:endParaRPr>
          </a:p>
          <a:p>
            <a:pPr>
              <a:buNone/>
            </a:pPr>
            <a:r>
              <a:rPr lang="en-US" sz="3600" dirty="0">
                <a:latin typeface="KodchiangUPC" pitchFamily="18" charset="-34"/>
                <a:cs typeface="KodchiangUPC" pitchFamily="18" charset="-34"/>
              </a:rPr>
              <a:t>            3. </a:t>
            </a: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ลดความซ้ำซ้อนของการทดสอบและการประเมินสารเคมี</a:t>
            </a:r>
            <a:endParaRPr lang="en-US" sz="3600" dirty="0">
              <a:latin typeface="KodchiangUPC" pitchFamily="18" charset="-34"/>
              <a:cs typeface="KodchiangUPC" pitchFamily="18" charset="-34"/>
            </a:endParaRPr>
          </a:p>
          <a:p>
            <a:pPr>
              <a:buNone/>
            </a:pPr>
            <a:r>
              <a:rPr lang="en-US" sz="3600" dirty="0">
                <a:latin typeface="KodchiangUPC" pitchFamily="18" charset="-34"/>
                <a:cs typeface="KodchiangUPC" pitchFamily="18" charset="-34"/>
              </a:rPr>
              <a:t>            4. </a:t>
            </a: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อำนวยความสะดวกในด้านการค้าระหว่างประเทศ สำหรับสาเคมีที่ได้ประเมินและจำแนกแล้วตามหลักเกณฑ์พื้นฐานระหว่างประเทศ</a:t>
            </a:r>
            <a:endParaRPr lang="en-US" sz="3600" dirty="0">
              <a:latin typeface="KodchiangUPC" pitchFamily="18" charset="-34"/>
              <a:cs typeface="KodchiangUPC" pitchFamily="18" charset="-34"/>
            </a:endParaRPr>
          </a:p>
          <a:p>
            <a:pPr>
              <a:buNone/>
            </a:pPr>
            <a:endParaRPr lang="th-TH" sz="4000" dirty="0">
              <a:latin typeface="KodchiangUPC" pitchFamily="18" charset="-34"/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th-TH" sz="4400" b="1" dirty="0">
                <a:latin typeface="KodchiangUPC" pitchFamily="18" charset="-34"/>
                <a:cs typeface="KodchiangUPC" pitchFamily="18" charset="-34"/>
              </a:rPr>
              <a:t>ขอบเขตของระบบ </a:t>
            </a:r>
            <a:r>
              <a:rPr lang="en-US" sz="4400" b="1" dirty="0">
                <a:latin typeface="KodchiangUPC" pitchFamily="18" charset="-34"/>
                <a:cs typeface="KodchiangUPC" pitchFamily="18" charset="-34"/>
              </a:rPr>
              <a:t>GHS</a:t>
            </a:r>
            <a:endParaRPr lang="en-US" sz="4400" dirty="0">
              <a:latin typeface="KodchiangUPC" pitchFamily="18" charset="-34"/>
              <a:cs typeface="KodchiangUPC" pitchFamily="18" charset="-34"/>
            </a:endParaRPr>
          </a:p>
          <a:p>
            <a:pPr>
              <a:buNone/>
            </a:pPr>
            <a:r>
              <a:rPr lang="en-US" sz="4400" dirty="0">
                <a:latin typeface="KodchiangUPC" pitchFamily="18" charset="-34"/>
                <a:cs typeface="KodchiangUPC" pitchFamily="18" charset="-34"/>
              </a:rPr>
              <a:t>            </a:t>
            </a:r>
            <a:r>
              <a:rPr lang="th-TH" sz="4400" dirty="0">
                <a:latin typeface="KodchiangUPC" pitchFamily="18" charset="-34"/>
                <a:cs typeface="KodchiangUPC" pitchFamily="18" charset="-34"/>
              </a:rPr>
              <a:t>ครอบคลุมสารเคมีและผลิตภัณฑ์เคมีทุกชนิดตลอดทั้งวงจรชีวิตของสารเคมี (</a:t>
            </a:r>
            <a:r>
              <a:rPr lang="en-US" sz="4400" dirty="0">
                <a:latin typeface="KodchiangUPC" pitchFamily="18" charset="-34"/>
                <a:cs typeface="KodchiangUPC" pitchFamily="18" charset="-34"/>
              </a:rPr>
              <a:t>chemical product lifecycle) </a:t>
            </a:r>
            <a:r>
              <a:rPr lang="th-TH" sz="4400" u="sng" dirty="0">
                <a:latin typeface="KodchiangUPC" pitchFamily="18" charset="-34"/>
                <a:cs typeface="KodchiangUPC" pitchFamily="18" charset="-34"/>
              </a:rPr>
              <a:t>ยกเว้น</a:t>
            </a:r>
            <a:r>
              <a:rPr lang="th-TH" sz="4400" dirty="0">
                <a:latin typeface="KodchiangUPC" pitchFamily="18" charset="-34"/>
                <a:cs typeface="KodchiangUPC" pitchFamily="18" charset="-34"/>
              </a:rPr>
              <a:t> ยา วัตถุเจือปนอาหาร (</a:t>
            </a:r>
            <a:r>
              <a:rPr lang="en-US" sz="4400" dirty="0">
                <a:latin typeface="KodchiangUPC" pitchFamily="18" charset="-34"/>
                <a:cs typeface="KodchiangUPC" pitchFamily="18" charset="-34"/>
              </a:rPr>
              <a:t>food additive) </a:t>
            </a:r>
            <a:r>
              <a:rPr lang="th-TH" sz="4400" dirty="0">
                <a:latin typeface="KodchiangUPC" pitchFamily="18" charset="-34"/>
                <a:cs typeface="KodchiangUPC" pitchFamily="18" charset="-34"/>
              </a:rPr>
              <a:t>เครื่องสำอาง และสารเคมีตกค้างในอาหาร ณ จุดบริโภค (</a:t>
            </a:r>
            <a:r>
              <a:rPr lang="en-US" sz="4400" dirty="0">
                <a:latin typeface="KodchiangUPC" pitchFamily="18" charset="-34"/>
                <a:cs typeface="KodchiangUPC" pitchFamily="18" charset="-34"/>
              </a:rPr>
              <a:t>at point of consumption)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http://www.chemtrack.org/BoardPicture/P4-44-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7582" y="285728"/>
            <a:ext cx="648883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u="sng" dirty="0">
                <a:latin typeface="KodchiangUPC" pitchFamily="18" charset="-34"/>
                <a:cs typeface="KodchiangUPC" pitchFamily="18" charset="-34"/>
              </a:rPr>
              <a:t>สัญลักษณ์แสดงความเป็นอันตราย</a:t>
            </a:r>
            <a:r>
              <a:rPr lang="en-US" sz="3600" dirty="0">
                <a:latin typeface="KodchiangUPC" pitchFamily="18" charset="-34"/>
                <a:cs typeface="KodchiangUPC" pitchFamily="18" charset="-34"/>
              </a:rPr>
              <a:t> : </a:t>
            </a: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ระบบ </a:t>
            </a:r>
            <a:r>
              <a:rPr lang="en-US" sz="3600" dirty="0">
                <a:latin typeface="KodchiangUPC" pitchFamily="18" charset="-34"/>
                <a:cs typeface="KodchiangUPC" pitchFamily="18" charset="-34"/>
              </a:rPr>
              <a:t>GHS </a:t>
            </a: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ประกอบด้วยสัญลักษณ์แสดงความเป็นอันตราย </a:t>
            </a:r>
            <a:r>
              <a:rPr lang="en-US" sz="3600" dirty="0">
                <a:latin typeface="KodchiangUPC" pitchFamily="18" charset="-34"/>
                <a:cs typeface="KodchiangUPC" pitchFamily="18" charset="-34"/>
              </a:rPr>
              <a:t>9 </a:t>
            </a:r>
            <a:r>
              <a:rPr lang="th-TH" sz="3600" dirty="0">
                <a:latin typeface="KodchiangUPC" pitchFamily="18" charset="-34"/>
                <a:cs typeface="KodchiangUPC" pitchFamily="18" charset="-34"/>
              </a:rPr>
              <a:t>รูป (</a:t>
            </a:r>
            <a:r>
              <a:rPr lang="en-US" sz="3600" dirty="0">
                <a:latin typeface="KodchiangUPC" pitchFamily="18" charset="-34"/>
                <a:cs typeface="KodchiangUPC" pitchFamily="18" charset="-34"/>
              </a:rPr>
              <a:t>pictograms)</a:t>
            </a:r>
            <a:endParaRPr lang="th-TH" sz="3600" dirty="0"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4" name="ตัวยึดเนื้อหา 3" descr="http://www.chemtrack.org/BoardPicture/P4-44-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729580"/>
            <a:ext cx="7620000" cy="4842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873C71-C3E8-4215-88EA-CBED276E1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774" y="0"/>
            <a:ext cx="48504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2062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สี่เหลี่ยมผืนผ้า 1"/>
          <p:cNvSpPr/>
          <p:nvPr/>
        </p:nvSpPr>
        <p:spPr>
          <a:xfrm>
            <a:off x="683568" y="1412776"/>
            <a:ext cx="388843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/>
              <a:t>ฉลากสารเคมีตามระบบ </a:t>
            </a:r>
            <a:r>
              <a:rPr lang="en-US" b="1" dirty="0"/>
              <a:t>GHS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1988840"/>
            <a:ext cx="424847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/>
              <a:t>องค์ประกอบของฉลาก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ข้อมูลผลิตภัณฑ์, ส่วนประกอบ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รูปสัญลักษณ์แสดงความเป็นอันตราย </a:t>
            </a:r>
            <a:r>
              <a:rPr lang="en-US" sz="2400" dirty="0">
                <a:latin typeface="Angsana New" pitchFamily="18" charset="-34"/>
                <a:cs typeface="Angsana New" pitchFamily="18" charset="-34"/>
              </a:rPr>
              <a:t>(GHS pictograms) </a:t>
            </a:r>
            <a:r>
              <a:rPr lang="th-TH" sz="2400" dirty="0">
                <a:latin typeface="Angsana New" pitchFamily="18" charset="-34"/>
                <a:cs typeface="Angsana New" pitchFamily="18" charset="-34"/>
              </a:rPr>
              <a:t> มี 9 รูป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คำสัญญาณแสดงระดับความอันตราย มี 2 คำ ได้แก่ “อันตราย” และ “ระวัง”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ข้อความอธิบายลักษณะความเป็นอันตราย เป็นข้อความสั้นๆ และกระชับ 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ข้อควรปฏิบัติเพื่อป้องกันอันตรายและการจัดการอื่นๆ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Angsana New" pitchFamily="18" charset="-34"/>
                <a:cs typeface="Angsana New" pitchFamily="18" charset="-34"/>
              </a:rPr>
              <a:t>ข้อมูลผู้ผลิต/ผู้จัดจำหน่าย</a:t>
            </a:r>
          </a:p>
          <a:p>
            <a:pPr marL="514350" indent="-514350">
              <a:buAutoNum type="arabicPeriod"/>
            </a:pPr>
            <a:endParaRPr lang="th-TH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5" r="5012"/>
          <a:stretch/>
        </p:blipFill>
        <p:spPr bwMode="auto">
          <a:xfrm>
            <a:off x="5085556" y="1340768"/>
            <a:ext cx="3374876" cy="2553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77072"/>
            <a:ext cx="4107012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43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2590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สี่เหลี่ยมผืนผ้า 1"/>
          <p:cNvSpPr/>
          <p:nvPr/>
        </p:nvSpPr>
        <p:spPr>
          <a:xfrm>
            <a:off x="683568" y="1412776"/>
            <a:ext cx="388843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/>
              <a:t>ฉลากสารเคมีตามระบบ </a:t>
            </a:r>
            <a:r>
              <a:rPr lang="en-US" b="1" dirty="0"/>
              <a:t>GHS</a:t>
            </a:r>
            <a:endParaRPr lang="th-TH" b="1" dirty="0"/>
          </a:p>
        </p:txBody>
      </p:sp>
      <p:grpSp>
        <p:nvGrpSpPr>
          <p:cNvPr id="14" name="กลุ่ม 13"/>
          <p:cNvGrpSpPr/>
          <p:nvPr/>
        </p:nvGrpSpPr>
        <p:grpSpPr>
          <a:xfrm>
            <a:off x="682870" y="2162762"/>
            <a:ext cx="6625434" cy="3642501"/>
            <a:chOff x="682870" y="2162762"/>
            <a:chExt cx="6625434" cy="3642501"/>
          </a:xfrm>
        </p:grpSpPr>
        <p:sp>
          <p:nvSpPr>
            <p:cNvPr id="8" name="สี่เหลี่ยมผืนผ้า 7"/>
            <p:cNvSpPr/>
            <p:nvPr/>
          </p:nvSpPr>
          <p:spPr>
            <a:xfrm>
              <a:off x="682870" y="2162762"/>
              <a:ext cx="6625434" cy="3642501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pic>
          <p:nvPicPr>
            <p:cNvPr id="9" name="รูปภาพ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651" y="2276872"/>
              <a:ext cx="1115409" cy="1055117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1439652" y="3259982"/>
              <a:ext cx="11161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4000" b="1" dirty="0">
                  <a:solidFill>
                    <a:srgbClr val="FF0000"/>
                  </a:solidFill>
                </a:rPr>
                <a:t>ระวัง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5576" y="3789040"/>
              <a:ext cx="24482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/>
                <a:t>เป็นอันตรายเมื่อสูดหายใจเข้าไป</a:t>
              </a:r>
            </a:p>
            <a:p>
              <a:pPr algn="ctr"/>
              <a:r>
                <a:rPr lang="th-TH" sz="2000" b="1" dirty="0"/>
                <a:t>เก็บให้พ้นมือเด็ก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27584" y="4656038"/>
              <a:ext cx="266429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1600" dirty="0"/>
                <a:t>ข้อควรระวัง </a:t>
              </a:r>
              <a:r>
                <a:rPr lang="en-US" sz="1600" dirty="0"/>
                <a:t>:</a:t>
              </a:r>
              <a:endParaRPr lang="th-TH" sz="1600" dirty="0"/>
            </a:p>
            <a:p>
              <a:r>
                <a:rPr lang="th-TH" sz="1600" dirty="0"/>
                <a:t>-ให้สวมหน้ากากและถุงมือขณะฉีดพ่น</a:t>
              </a:r>
            </a:p>
            <a:p>
              <a:r>
                <a:rPr lang="th-TH" sz="1600" dirty="0"/>
                <a:t>-หากสัมผัสตาให้รีบล้างด้วยน้ำสะอาดและรีบไปพบแพทย์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7944" y="2420888"/>
              <a:ext cx="3024336" cy="2923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ชื่อผลิตภัณฑ์ </a:t>
              </a:r>
              <a:r>
                <a:rPr lang="en-US" sz="1800" dirty="0">
                  <a:latin typeface="Angsana New" pitchFamily="18" charset="-34"/>
                  <a:cs typeface="Angsana New" pitchFamily="18" charset="-34"/>
                </a:rPr>
                <a:t>	: </a:t>
              </a:r>
              <a:r>
                <a:rPr lang="en-US" sz="4000" b="1" dirty="0">
                  <a:latin typeface="Angsana New" pitchFamily="18" charset="-34"/>
                  <a:cs typeface="Angsana New" pitchFamily="18" charset="-34"/>
                </a:rPr>
                <a:t>AAA</a:t>
              </a:r>
            </a:p>
            <a:p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ชื่อสารเคมี </a:t>
              </a:r>
              <a:r>
                <a:rPr lang="en-US" sz="1800" dirty="0">
                  <a:latin typeface="Angsana New" pitchFamily="18" charset="-34"/>
                  <a:cs typeface="Angsana New" pitchFamily="18" charset="-34"/>
                </a:rPr>
                <a:t>	: </a:t>
              </a:r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2,4-ดี ไอโซ</a:t>
              </a:r>
              <a:r>
                <a:rPr lang="th-TH" sz="1800" dirty="0" err="1">
                  <a:latin typeface="Angsana New" pitchFamily="18" charset="-34"/>
                  <a:cs typeface="Angsana New" pitchFamily="18" charset="-34"/>
                </a:rPr>
                <a:t>บิวทิล</a:t>
              </a:r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th-TH" sz="1800" dirty="0" err="1">
                  <a:latin typeface="Angsana New" pitchFamily="18" charset="-34"/>
                  <a:cs typeface="Angsana New" pitchFamily="18" charset="-34"/>
                </a:rPr>
                <a:t>เอสเทอร์</a:t>
              </a:r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 </a:t>
              </a:r>
            </a:p>
            <a:p>
              <a:r>
                <a:rPr lang="en-US" sz="1800" dirty="0">
                  <a:latin typeface="Angsana New" pitchFamily="18" charset="-34"/>
                  <a:cs typeface="Angsana New" pitchFamily="18" charset="-34"/>
                </a:rPr>
                <a:t>	    (2,4-D isobutyl ester)</a:t>
              </a:r>
            </a:p>
            <a:p>
              <a:endParaRPr lang="en-US" sz="1800" dirty="0">
                <a:latin typeface="Angsana New" pitchFamily="18" charset="-34"/>
                <a:cs typeface="Angsana New" pitchFamily="18" charset="-34"/>
              </a:endParaRPr>
            </a:p>
            <a:p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ชื่อผู้ผลิต </a:t>
              </a:r>
              <a:r>
                <a:rPr lang="en-US" sz="1800" dirty="0">
                  <a:latin typeface="Angsana New" pitchFamily="18" charset="-34"/>
                  <a:cs typeface="Angsana New" pitchFamily="18" charset="-34"/>
                </a:rPr>
                <a:t>: </a:t>
              </a:r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บริษัท </a:t>
              </a:r>
              <a:r>
                <a:rPr lang="en-US" sz="1800" dirty="0" err="1">
                  <a:latin typeface="Angsana New" pitchFamily="18" charset="-34"/>
                  <a:cs typeface="Angsana New" pitchFamily="18" charset="-34"/>
                </a:rPr>
                <a:t>xxxx</a:t>
              </a:r>
              <a:r>
                <a:rPr lang="en-US" sz="1800" dirty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จำกัด</a:t>
              </a:r>
            </a:p>
            <a:p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99 ถนนเศรษฐกิจ 1 </a:t>
              </a:r>
            </a:p>
            <a:p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อ.เมือง จ.สมุทรสาคร</a:t>
              </a:r>
            </a:p>
            <a:p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โทร	</a:t>
              </a:r>
              <a:r>
                <a:rPr lang="en-US" sz="1800" dirty="0" err="1">
                  <a:latin typeface="Angsana New" pitchFamily="18" charset="-34"/>
                  <a:cs typeface="Angsana New" pitchFamily="18" charset="-34"/>
                </a:rPr>
                <a:t>xxxxxxxx</a:t>
              </a:r>
              <a:endParaRPr lang="en-US" sz="1800" dirty="0">
                <a:latin typeface="Angsana New" pitchFamily="18" charset="-34"/>
                <a:cs typeface="Angsana New" pitchFamily="18" charset="-34"/>
              </a:endParaRPr>
            </a:p>
            <a:p>
              <a:r>
                <a:rPr lang="th-TH" sz="1800" dirty="0">
                  <a:latin typeface="Angsana New" pitchFamily="18" charset="-34"/>
                  <a:cs typeface="Angsana New" pitchFamily="18" charset="-34"/>
                </a:rPr>
                <a:t>โทรสาร	</a:t>
              </a:r>
              <a:r>
                <a:rPr lang="en-US" sz="1800" dirty="0" err="1">
                  <a:latin typeface="Angsana New" pitchFamily="18" charset="-34"/>
                  <a:cs typeface="Angsana New" pitchFamily="18" charset="-34"/>
                </a:rPr>
                <a:t>xxxxxxxx</a:t>
              </a:r>
              <a:endParaRPr lang="th-TH" sz="1800" dirty="0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44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159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สี่เหลี่ยมผืนผ้า 1"/>
          <p:cNvSpPr/>
          <p:nvPr/>
        </p:nvSpPr>
        <p:spPr>
          <a:xfrm>
            <a:off x="683568" y="1412776"/>
            <a:ext cx="388843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/>
              <a:t>ฉลากสารเคมีตามระบบ </a:t>
            </a:r>
            <a:r>
              <a:rPr lang="en-US" b="1" dirty="0"/>
              <a:t>GHS</a:t>
            </a:r>
            <a:endParaRPr lang="th-TH" b="1" dirty="0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2060848"/>
            <a:ext cx="7117223" cy="3960440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45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4372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http://www.chemtrack.org/BoardPicture/P4-44-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0"/>
            <a:ext cx="67151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F16F94-39B7-4940-B373-46ABFB9647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3" r="6452" b="26946"/>
          <a:stretch/>
        </p:blipFill>
        <p:spPr>
          <a:xfrm>
            <a:off x="539552" y="188640"/>
            <a:ext cx="8280920" cy="69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500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http://www.chemtrack.org/BoardPicture/P4-44-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5369263" cy="64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http://www.npc-se.co.th/images/labelingGHS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14290"/>
            <a:ext cx="5688632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8" name="รูปภาพ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779817"/>
            <a:ext cx="2520280" cy="2585287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683568" y="1268760"/>
            <a:ext cx="55446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4221088"/>
            <a:ext cx="75608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en-US" sz="3200" b="1" dirty="0"/>
              <a:t>SDS </a:t>
            </a:r>
            <a:r>
              <a:rPr lang="th-TH" sz="3200" b="1" dirty="0"/>
              <a:t>(อาจเรียกว่า </a:t>
            </a:r>
            <a:r>
              <a:rPr lang="en-US" sz="3200" b="1" dirty="0"/>
              <a:t>MSDS) </a:t>
            </a:r>
            <a:r>
              <a:rPr lang="th-TH" sz="3200" b="1" dirty="0"/>
              <a:t>คือ เอกสารที่แสดงข้อมูลเฉพาะของสารเคมีแต่ละตัวเกี่ยวกับลักษณะอันตราย พิษ วิธีใช้ การเก็บรักษา การขนส่ง การกำจัดและการจัดการอื่นๆ  เพื่อให้การดำเนินการเกี่ยวกับสารเคมีนั้นเป็นไปอย่างถูกต้องและปลอดภัย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50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0458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570507"/>
              </p:ext>
            </p:extLst>
          </p:nvPr>
        </p:nvGraphicFramePr>
        <p:xfrm>
          <a:off x="611560" y="1698456"/>
          <a:ext cx="8064737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1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ข้อมูลเกี่ยวกับสารเคมี หรือสารผสม และบริษัทผู้ผลิตและ/หรือ จำหน่าย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(Identification of the substance or mixture and of the supplier)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ตัวบ่งชี้ผลิตภัณฑ์ตามระบบ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GHS (GHS product identifier)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การบ่งชี้ด้วยวิธีอื่น ๆ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ข้อแนะนำในการใช้สารเคมีและข้อห้ามต่าง ๆ ในการใช้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รายละเอียดผู้จำหน่าย (ประกอบด้วยชื่อ ที่อยู่ เบอร์โทรศัพท์ ฯลฯ)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หมายเลขโทรศัพท์ฉุกเฉิน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ข้อมูลระบุความเป็นอันตราย(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Hazards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identification)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การจำแนกประเภทสาร/ของผสมตามระบบ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GHS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และข้อมูลในระดับชาติหรือระดับภูมิภาค</a:t>
                      </a:r>
                    </a:p>
                    <a:p>
                      <a:pPr algn="thaiDist"/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องค์ประกอบฉลากตามระบบ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GHS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รวมถึงข้อความที่เป็นคำเตือน(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precautionary statements) (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สัญลักษณ์ความเป็นอันตรายอาจจัดให้มีในลักษณะของสัญลักษณ์ที่นำมาใช้ใหม่ได้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graphical reproduction)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เป็นสีดำและขาวหรือชื่อสัญลักษณ์ เช่น เปลวไฟ กะโหลกและกระดูกไขว้)</a:t>
                      </a:r>
                    </a:p>
                    <a:p>
                      <a:pPr algn="thaiDist"/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ความเป็นอันตรายอื่นที่ไม่มีผลในการจำแนกประเภท (เช่น ความเป็นอันตรายจากการระเบิดของผงฝุ่น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dust explosion hazard))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หรือที่ไม่ครอบคลุมโดยระบบ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GHS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740352" y="6376243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1467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59723"/>
              </p:ext>
            </p:extLst>
          </p:nvPr>
        </p:nvGraphicFramePr>
        <p:xfrm>
          <a:off x="611560" y="1698456"/>
          <a:ext cx="8064737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1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องค์ประกอบและข้อมูลเกี่ยวกับส่วนผสม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(Composition /information on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ingredients)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sng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สาร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เอกลักษณ์ของสารเคมี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ชื่อทั่วไป ชื่อพ้อง ฯลฯ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หมายเลข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CAS,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หมายเลข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EC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ฯลฯ</a:t>
                      </a:r>
                    </a:p>
                    <a:p>
                      <a:pPr algn="thaiDist"/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สิ่งเจือปนและการทำสารปรุงแต่งให้เสถียร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Impurities and stabilizing additives)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ที่ตัวเองต้องผ่านการจำแนกประเภทและที่มีส่วนในการจำแนกประเภทสาร</a:t>
                      </a:r>
                    </a:p>
                    <a:p>
                      <a:r>
                        <a:rPr lang="th-TH" sz="1800" b="0" i="0" u="sng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ของผสม</a:t>
                      </a:r>
                    </a:p>
                    <a:p>
                      <a:pPr algn="thaiDist"/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เอกลักษณ์ของสารเคมีและค่าความเข้มข้นหรืออัตราความเข้มข้นของส่วนประกอบที่เป็นอันตรายภายใต้ความหมายของ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GHS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และแสดงค่าสูงกว่าระดับของจุดตัด</a:t>
                      </a:r>
                    </a:p>
                    <a:p>
                      <a:pPr algn="thaiDist"/>
                      <a:r>
                        <a:rPr lang="th-TH" sz="1800" b="1" i="1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หมายเหตุ</a:t>
                      </a:r>
                      <a:r>
                        <a:rPr lang="th-TH" sz="1800" b="0" i="1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: สำหรับข้อมูลส่วนประกอบ พนักงานเจ้าหน้าที่ออกกฎสำหรับ </a:t>
                      </a:r>
                      <a:r>
                        <a:rPr lang="en-US" sz="1800" b="0" i="1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CBI </a:t>
                      </a:r>
                      <a:r>
                        <a:rPr lang="th-TH" sz="1800" b="0" i="1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ให้มีความสำคัญเหนือกว่ากฎสำหรับการบ่งชี้ผลิตภัณฑ์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873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847840"/>
              </p:ext>
            </p:extLst>
          </p:nvPr>
        </p:nvGraphicFramePr>
        <p:xfrm>
          <a:off x="611560" y="1698456"/>
          <a:ext cx="8064737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1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มาตรการปฐมพยาบาล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(First-aid measures)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บรรยายถึงมาตรการที่จำเป็น โดยแยกย่อยออกเป็นข้อ ๆ ตามเส้นทางการรับสัมผัสสาร เช่น การสูดดม การสัมผัสทางดวงตาหรือทางผิวหนังและการกลืนกิน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อาการ/ผลกระทบที่สำคัญ ๆ การเกิดผลเฉียบพลันหรือมีการหน่วงเวลาการเกิด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การระบุเกี่ยวกับข้อควรพิจารณาทางการแพทย์ในทันทีทันใดและการบำบัดพิเศษที่ต้องดำเนินการ ถ้าจำเป็น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มาตรการผจญเพลิง (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Fire-fighting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measures)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สารดับเพลิงที่เหมาะสม (และไม่เหมาะสม)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ความเป็นอันตรายเฉพาะที่เกิดขึ้นจากสารเคมี (เช่น ลักษณะของผลิตภัณฑ์ลุกติดไฟได้ที่เป็นอันตราย)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อุปกรณ์ป้องกันพิเศษและการเตือนภัยสำหรับนักผจญเพลิง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1442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54939"/>
              </p:ext>
            </p:extLst>
          </p:nvPr>
        </p:nvGraphicFramePr>
        <p:xfrm>
          <a:off x="611560" y="1698456"/>
          <a:ext cx="8064737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1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มาตรการจัดการเมื่อมีการหกและรั่วไหลของสารโดยอุบัติเหตุ (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Accidental release measures)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มาตรการความปลอดภัยส่วนบุคคล อุปกรณ์ป้องกันภัยส่วนบุคคลและมาตรการฉุกเฉิน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มาตรการป้องกันสิ่งแวดล้อม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วิธีการและวัสดุสำหรับกักเก็บและกอบกู้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การขนถ่ายเคลื่อนย้ายและการจัดเก็บ (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Handling and storage)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มาตรการป้องกันสำหรับการขนถ่ายเคลื่อนย้ายอย่างปลอดภัย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เงื่อนไขการจัดเก็บอย่างปลอดภัย รวมทั้งความเข้ากันไม่ได้ของสาร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  <a:endParaRPr lang="th-TH" sz="28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การควบคุมการรับสัมผัสและการป้องกันส่วนบุคคล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(Exposure controls/personal protection</a:t>
                      </a: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การควบคุมตัวแปรต่าง ๆ เช่น ค่าที่ยอมให้สัมผัสได้ในขณะปฏิบัติงาน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(occupational exposure limit values)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หรือตัวบ่งชี้ทางชีวภาพ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การควบคุมทางวิศวกรรมที่เหมาะสม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มาตรการป้องกันส่วนบุคคล เช่น อุปกรณ์ป้องกันภัยส่วนบุคคล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9188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071499"/>
              </p:ext>
            </p:extLst>
          </p:nvPr>
        </p:nvGraphicFramePr>
        <p:xfrm>
          <a:off x="611560" y="1698456"/>
          <a:ext cx="8352928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5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205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คุณสมบัติทางกายภาพและ ทางเคมี (</a:t>
                      </a:r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Physical and chemical properties)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สภาพปรากฏ (สถานะทางกายภาพ สี เป็นต้น)         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กลิ่น          • ระดับค่าขีดจำกัดของกลิ่น (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Odour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threshold)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ค่าความเป็นกรดด่าง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pH)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จุดหลอมละลาย/จุดเยือกแข็ง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melting point/freezing point)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จุดเริ่มเดือดและช่วงของการเดือด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initial boiling point and boiling range)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จุดวาบไฟ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flash point)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อัตราการระเหย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evaporation rate)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ความสามารถในการลุกติดไฟได้ (ของแข็ง ก๊าซ)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flammability (solid, gas))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ขีดจำกัดความไวไฟ ขีดบน/ขีดล่าง หรือค่าจำกัดการระเบิด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upper/lower flammability or explosive limits)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ความดันไอ (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vapour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pressure)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ความหนาแน่นไอ (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vapour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density)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ความหนาแน่นสัมพัทธ์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relative density)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ความสามารถในการละลายได้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solubility(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ies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))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55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68849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6167045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สารเคมีและความปลอดภัยในการใช้สารเคมีสำหรับสถานประกอบการ</a:t>
            </a:r>
          </a:p>
          <a:p>
            <a:pPr algn="ctr"/>
            <a:r>
              <a:rPr lang="th-TH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เรียบเรียงและบรรยายโดย นายไพโรจน์  บุตรดีวงษ์ 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777336"/>
              </p:ext>
            </p:extLst>
          </p:nvPr>
        </p:nvGraphicFramePr>
        <p:xfrm>
          <a:off x="611560" y="1698456"/>
          <a:ext cx="8064737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8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08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  <a:endParaRPr lang="th-TH" sz="28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ความเสถียรและการเกิดปฏิกิริยา (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Stability and reactivity)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ความเสถียรทางเคมี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ความเป็นไปได้ในการเกิดปฏิกิริยาอันตราย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สภาวะที่ควรหลีกเลี่ยง (เช่น การคายประจุไฟฟ้าสถิต แรงกระแทก หรือการสั่นสะเทือน)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วัสดุที่เข้ากันไม่ได้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เกิดการแตกตัวเป็นผลิตภัณฑ์ที่เป็นอันตราย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>
                          <a:latin typeface="Angsana New" pitchFamily="18" charset="-34"/>
                          <a:cs typeface="Angsana New" pitchFamily="18" charset="-34"/>
                        </a:rPr>
                        <a:t>11</a:t>
                      </a:r>
                      <a:endParaRPr lang="th-TH" sz="28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ข้อมูลด้านพิษวิทยา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(Toxicological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information)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กระชับแต่บรรยายถึงผลของความเป็นพิษที่หลากหลายและข้อมูลที่มีอยู่เพื่อระบุผลกระทบอย่างสมบูรณ์และเข้าใจได้ ประกอบด้วย: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ข้อมูลเกี่ยวกับเส้นทางของการรับสัมผัสที่อาจเกิดขึ้น (การหายใจ การกลืนกิน การสัมผัสทางผิวหนังและดวงตา);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อาการที่เกี่ยวข้องกับคุณลักษณะทางกายภาพ ทางเคมีและทางพิษวิทยา;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ผลกระทบฉับพลันและที่มีการหน่วงเวลา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Delayed and immediate effects)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และผลเรื้อรัง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chronic effects)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จากการรับสัมผัสระยะสั้นและระยะยาว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short- and long-term exposure);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มาตรการเชิงตัวเลข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Numerical measures)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ของค่าความเป็นพิษ (เช่น การคำนวณค่าความเป็นพิษเฉียบพลัน)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642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071369"/>
              </p:ext>
            </p:extLst>
          </p:nvPr>
        </p:nvGraphicFramePr>
        <p:xfrm>
          <a:off x="611560" y="1760200"/>
          <a:ext cx="8064737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8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08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>
                          <a:latin typeface="Angsana New" pitchFamily="18" charset="-34"/>
                          <a:cs typeface="Angsana New" pitchFamily="18" charset="-34"/>
                        </a:rPr>
                        <a:t>12</a:t>
                      </a:r>
                      <a:endParaRPr lang="th-TH" sz="28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ข้อมูลผลกระทบต่อระบบนิเวศน์ (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Ecological information)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ความเป็นพิษต่อระบบนิเวศน์ (ทางน้ำและบนพื้นโลก ถ้ามี)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ความคงอยู่นาน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persistence)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และความสามารถในการย่อยสลาย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degradability)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ความสามารถในการสะสมทางชีวภาพ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Bio-accumulative potential)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สภาพที่เคลื่อนที่ได้ในดิน (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Mobility in soil)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ผลร้ายกระทบร้ายแรงที่อาจเกิดขึ้นอื่น ๆ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>
                          <a:latin typeface="Angsana New" pitchFamily="18" charset="-34"/>
                          <a:cs typeface="Angsana New" pitchFamily="18" charset="-34"/>
                        </a:rPr>
                        <a:t>13</a:t>
                      </a:r>
                      <a:endParaRPr lang="th-TH" sz="28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ข้อพิจารณาในการกำจัด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(Disposal considerations)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อธิบายถึงสิ่งตกค้างและข้อมูลเกี่ยวกับของเสียเพื่อการเคลื่อนย้ายอย่างปลอดภัยและใช้วิธีการกำจัดที่ถูกต้อง โดยรวมไปถึงการกำจัดบรรจุภัณฑ์ที่ได้รับการปนเปื้อน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6747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สี่เหลี่ยมผืนผ้า 10"/>
          <p:cNvSpPr/>
          <p:nvPr/>
        </p:nvSpPr>
        <p:spPr>
          <a:xfrm>
            <a:off x="611560" y="1196752"/>
            <a:ext cx="4752528" cy="3600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เอกสารข้อมูลความปลอดภัย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(Safety Data Sheet : SDS)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914738"/>
              </p:ext>
            </p:extLst>
          </p:nvPr>
        </p:nvGraphicFramePr>
        <p:xfrm>
          <a:off x="611560" y="1698456"/>
          <a:ext cx="8064737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1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ข้อ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aseline="0" dirty="0">
                          <a:latin typeface="Angsana New" pitchFamily="18" charset="-34"/>
                          <a:cs typeface="Angsana New" pitchFamily="18" charset="-34"/>
                        </a:rPr>
                        <a:t>ประเด็นย่อย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ข้อมูลสำหรับการขนส่ง</a:t>
                      </a:r>
                    </a:p>
                    <a:p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(Transport information)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หมายเลข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UN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ชื่อที่ถูกต้องในการขนส่งตาม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UN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ประเภทความเป็นอันตรายสำหรับการขนส่ง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กลุ่มการบรรจุ (ถ้ามี)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การเกิดมลภาวะทางทะเล (มี/ไม่มี)</a:t>
                      </a:r>
                    </a:p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• ข้อควรระวังพิเศษที่ผู้ใช้จำเป็นต้องตระหนักหรือจำเป็นต้องปฏิบัติตามในส่วนที่เกี่ยวข้องกับการขนส่งหรือการบรรทุกทั้งภายในหรือภายนอกสถานประกอบการ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ข้อมูลเกี่ยวกับกฎข้อบังคับ 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(Transport information)</a:t>
                      </a:r>
                      <a:endParaRPr lang="th-TH" sz="2000" b="1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0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ให้ระบุกฎระเบียบ ข้อมูลทางด้านสุขภาพ ความปลอดภัย และสิ่งแวดล้อม เฉพาะสำหรับผลิตภัณฑ์ที่จัดทำ</a:t>
                      </a:r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aseline="0" dirty="0">
                          <a:latin typeface="Angsana New" pitchFamily="18" charset="-34"/>
                          <a:cs typeface="Angsana New" pitchFamily="18" charset="-34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ข้อมูลอื่น (</a:t>
                      </a:r>
                      <a:r>
                        <a:rPr lang="en-US" sz="20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Other information)</a:t>
                      </a:r>
                      <a:endParaRPr lang="th-TH" sz="20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ประกอบด้วยข้อมูลการจัดทำและการปรับปรุงแก้ไข </a:t>
                      </a:r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SDS</a:t>
                      </a:r>
                      <a:endParaRPr lang="th-TH" sz="1800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endParaRPr lang="th-TH" baseline="0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มุมมน 6"/>
          <p:cNvSpPr/>
          <p:nvPr/>
        </p:nvSpPr>
        <p:spPr>
          <a:xfrm>
            <a:off x="5508104" y="1196752"/>
            <a:ext cx="2592288" cy="360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h-TH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หัวข้อ/เนื้อหาตามระบบ </a:t>
            </a:r>
            <a:r>
              <a:rPr lang="en-U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GHS</a:t>
            </a:r>
            <a:endParaRPr lang="th-TH" sz="2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58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8382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0" y="188640"/>
            <a:ext cx="532389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6000" b="1" dirty="0">
                <a:latin typeface="Angsana New" pitchFamily="18" charset="-34"/>
                <a:cs typeface="KodchiangUPC" pitchFamily="18" charset="-34"/>
              </a:rPr>
              <a:t>พ.ร.บ. วัตถุอันตราย       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968012" y="1700808"/>
            <a:ext cx="7175988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วัตถุระเบิดได้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วัตถุไวไฟ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วัตถุออกซิไดซ์และวัตถุเปอร์ออกไซด์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วัตถุมีพิษ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วัตถุที่ทำให้เกิดโรค 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วัตถุกัมมันตรังสี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วัตถุที่ก่อให้เกิดการเปลี่ยนแปลงทางพันธุกรรม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วัตถุกัดกร่อน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วัตถุที่ก่อให้เกิดการระคายเคือง</a:t>
            </a:r>
          </a:p>
          <a:p>
            <a:pPr marL="533400" indent="-533400">
              <a:buSzPct val="90000"/>
              <a:buFontTx/>
              <a:buChar char="•"/>
            </a:pPr>
            <a:r>
              <a:rPr lang="th-TH" dirty="0">
                <a:cs typeface="KodchiangUPC" pitchFamily="18" charset="-34"/>
              </a:rPr>
              <a:t>วัตถุอย่างอื่น ไม่ว่าจะเป็นเคมีภัณฑ์หรือสิ่งอื่นใด ที่อาจทำให้</a:t>
            </a:r>
            <a:br>
              <a:rPr lang="th-TH" dirty="0">
                <a:cs typeface="KodchiangUPC" pitchFamily="18" charset="-34"/>
              </a:rPr>
            </a:br>
            <a:r>
              <a:rPr lang="th-TH" dirty="0">
                <a:cs typeface="KodchiangUPC" pitchFamily="18" charset="-34"/>
              </a:rPr>
              <a:t>เกิดอันตรายแก่บุคคล สัตว์ พืช ทรัพย์ หรือสิ่งแวดล้อม</a:t>
            </a:r>
          </a:p>
          <a:p>
            <a:pPr marL="533400" indent="-533400">
              <a:buSzPct val="90000"/>
              <a:buFontTx/>
              <a:buChar char="•"/>
            </a:pPr>
            <a:endParaRPr lang="th-TH" sz="3600" dirty="0">
              <a:cs typeface="KodchiangUPC" pitchFamily="18" charset="-34"/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179512" y="1052736"/>
            <a:ext cx="46714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3600" b="1" dirty="0">
                <a:latin typeface="Angsana New" pitchFamily="18" charset="-34"/>
                <a:cs typeface="KodchiangUPC" pitchFamily="18" charset="-34"/>
              </a:rPr>
              <a:t>จำแนกสารเคมีออกเป็น 10 กลุ่ม ได้แก่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สี่เหลี่ยมผืนผ้ามุมมน 3"/>
          <p:cNvSpPr/>
          <p:nvPr/>
        </p:nvSpPr>
        <p:spPr>
          <a:xfrm>
            <a:off x="1513001" y="1196752"/>
            <a:ext cx="6155343" cy="1224136"/>
          </a:xfrm>
          <a:prstGeom prst="roundRect">
            <a:avLst/>
          </a:prstGeom>
          <a:gradFill>
            <a:gsLst>
              <a:gs pos="0">
                <a:srgbClr val="00B0F0"/>
              </a:gs>
              <a:gs pos="76000">
                <a:schemeClr val="accent5">
                  <a:shade val="100000"/>
                </a:schemeClr>
              </a:gs>
              <a:gs pos="100000">
                <a:schemeClr val="accent5">
                  <a:shade val="93000"/>
                  <a:alpha val="100000"/>
                  <a:satMod val="100000"/>
                  <a:lumMod val="93000"/>
                </a:schemeClr>
              </a:gs>
            </a:gsLst>
          </a:gra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การจำแนกประเภทความอันตรายของสารเคมีตามระบบ 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UN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979712" y="2636912"/>
            <a:ext cx="5184576" cy="10801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DOT PLACARD</a:t>
            </a:r>
          </a:p>
          <a:p>
            <a:pPr algn="ctr"/>
            <a:r>
              <a:rPr lang="en-US" dirty="0"/>
              <a:t>Department of Transportation</a:t>
            </a:r>
            <a:endParaRPr lang="th-TH" dirty="0"/>
          </a:p>
        </p:txBody>
      </p:sp>
      <p:sp>
        <p:nvSpPr>
          <p:cNvPr id="10" name="TextBox 9"/>
          <p:cNvSpPr txBox="1"/>
          <p:nvPr/>
        </p:nvSpPr>
        <p:spPr>
          <a:xfrm>
            <a:off x="899592" y="4007966"/>
            <a:ext cx="424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th-TH" sz="3200" b="1" dirty="0"/>
              <a:t>ติดกับรถบรรทุกวัตถุอันตราย</a:t>
            </a:r>
          </a:p>
          <a:p>
            <a:pPr marL="457200" indent="-457200">
              <a:buFontTx/>
              <a:buChar char="-"/>
            </a:pPr>
            <a:r>
              <a:rPr lang="th-TH" sz="3200" b="1" dirty="0"/>
              <a:t>แบ่งวัตถุอันตรายเป็น 9 ประเภท</a:t>
            </a:r>
          </a:p>
        </p:txBody>
      </p:sp>
      <p:pic>
        <p:nvPicPr>
          <p:cNvPr id="11" name="รูปภาพ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871" y="3789039"/>
            <a:ext cx="3333651" cy="2378005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60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5118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1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4176464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วัตถุระเบิด </a:t>
            </a:r>
            <a:r>
              <a:rPr lang="en-US" sz="4400" b="1" dirty="0">
                <a:latin typeface="Angsana New" pitchFamily="18" charset="-34"/>
                <a:cs typeface="Angsana New" pitchFamily="18" charset="-34"/>
              </a:rPr>
              <a:t>(Explosive)</a:t>
            </a:r>
            <a:endParaRPr lang="th-TH" sz="44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225546"/>
            <a:ext cx="1584176" cy="1573020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225546"/>
            <a:ext cx="1585989" cy="1563493"/>
          </a:xfrm>
          <a:prstGeom prst="rect">
            <a:avLst/>
          </a:prstGeom>
        </p:spPr>
      </p:pic>
      <p:pic>
        <p:nvPicPr>
          <p:cNvPr id="15" name="รูปภาพ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737" y="2225546"/>
            <a:ext cx="1582543" cy="1582543"/>
          </a:xfrm>
          <a:prstGeom prst="rect">
            <a:avLst/>
          </a:prstGeom>
        </p:spPr>
      </p:pic>
      <p:pic>
        <p:nvPicPr>
          <p:cNvPr id="16" name="รูปภาพ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743" y="4111723"/>
            <a:ext cx="1631057" cy="1619489"/>
          </a:xfrm>
          <a:prstGeom prst="rect">
            <a:avLst/>
          </a:prstGeom>
        </p:spPr>
      </p:pic>
      <p:pic>
        <p:nvPicPr>
          <p:cNvPr id="17" name="รูปภาพ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296" y="4092674"/>
            <a:ext cx="1626999" cy="1638538"/>
          </a:xfrm>
          <a:prstGeom prst="rect">
            <a:avLst/>
          </a:prstGeom>
        </p:spPr>
      </p:pic>
      <p:pic>
        <p:nvPicPr>
          <p:cNvPr id="18" name="รูปภาพ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3" y="4092674"/>
            <a:ext cx="1632984" cy="1621484"/>
          </a:xfrm>
          <a:prstGeom prst="rect">
            <a:avLst/>
          </a:prstGeo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328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2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4176464" cy="12961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แก๊สภายใต้ความดัน </a:t>
            </a:r>
            <a:r>
              <a:rPr lang="en-US" sz="4400" b="1" dirty="0">
                <a:latin typeface="Angsana New" pitchFamily="18" charset="-34"/>
                <a:cs typeface="Angsana New" pitchFamily="18" charset="-34"/>
              </a:rPr>
              <a:t>(Compressed Gasses)</a:t>
            </a:r>
            <a:endParaRPr lang="th-TH" sz="44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877" y="2708920"/>
            <a:ext cx="1583847" cy="1572693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708920"/>
            <a:ext cx="1610182" cy="157269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437112"/>
            <a:ext cx="1598844" cy="1610183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5" y="4437112"/>
            <a:ext cx="1610183" cy="1610183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64" y="2564904"/>
            <a:ext cx="2353988" cy="2304256"/>
          </a:xfrm>
          <a:prstGeom prst="rect">
            <a:avLst/>
          </a:prstGeom>
        </p:spPr>
      </p:pic>
      <p:sp>
        <p:nvSpPr>
          <p:cNvPr id="13" name="ตัวแทนหมายเลขภาพนิ่ง 1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3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4176464" cy="12241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ของเหลวไวไฟ </a:t>
            </a:r>
            <a:r>
              <a:rPr lang="en-US" sz="4400" b="1" dirty="0">
                <a:latin typeface="Angsana New" pitchFamily="18" charset="-34"/>
                <a:cs typeface="Angsana New" pitchFamily="18" charset="-34"/>
              </a:rPr>
              <a:t>(Flammable Liquid)</a:t>
            </a:r>
            <a:endParaRPr lang="th-TH" sz="44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607" y="2636912"/>
            <a:ext cx="1614374" cy="1603005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602" y="2636912"/>
            <a:ext cx="1631685" cy="1608704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607" y="4420179"/>
            <a:ext cx="1614374" cy="1614374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203" y="4420179"/>
            <a:ext cx="1603085" cy="1614374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492896"/>
            <a:ext cx="2232248" cy="2232248"/>
          </a:xfrm>
          <a:prstGeom prst="rect">
            <a:avLst/>
          </a:prstGeom>
        </p:spPr>
      </p:pic>
      <p:sp>
        <p:nvSpPr>
          <p:cNvPr id="13" name="ตัวแทนหมายเลขภาพนิ่ง 1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4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5400600" cy="18722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ของแข็งไวไฟ </a:t>
            </a:r>
          </a:p>
          <a:p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สารติดไฟได้ด้วยตัวเอง</a:t>
            </a:r>
          </a:p>
          <a:p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สารที่สัมผัสน้ำแล้วได้แก๊สไวไฟ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64" y="3356992"/>
            <a:ext cx="2331459" cy="2283222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356992"/>
            <a:ext cx="2315839" cy="2283222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356992"/>
            <a:ext cx="2283222" cy="2283222"/>
          </a:xfrm>
          <a:prstGeom prst="rect">
            <a:avLst/>
          </a:prstGeom>
        </p:spPr>
      </p:pic>
      <p:sp>
        <p:nvSpPr>
          <p:cNvPr id="10" name="ตัวแทนหมายเลขภาพนิ่ง 9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5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4176464" cy="11521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สารออกซิ</a:t>
            </a:r>
            <a:r>
              <a:rPr lang="th-TH" sz="4000" b="1" dirty="0" err="1">
                <a:latin typeface="Angsana New" pitchFamily="18" charset="-34"/>
                <a:cs typeface="Angsana New" pitchFamily="18" charset="-34"/>
              </a:rPr>
              <a:t>ไดส์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 </a:t>
            </a:r>
          </a:p>
          <a:p>
            <a:pPr algn="ctr"/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และสาร</a:t>
            </a:r>
            <a:r>
              <a:rPr lang="th-TH" sz="4000" b="1" dirty="0" err="1">
                <a:latin typeface="Angsana New" pitchFamily="18" charset="-34"/>
                <a:cs typeface="Angsana New" pitchFamily="18" charset="-34"/>
              </a:rPr>
              <a:t>เปอร์</a:t>
            </a: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ออกไซด์อินทรีย์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2924944"/>
            <a:ext cx="2507412" cy="2525322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562" y="2924944"/>
            <a:ext cx="2543360" cy="2525322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6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4968552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สารเป็นพิษและสารติดเชื้อโรค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204863"/>
            <a:ext cx="1728192" cy="1740193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251" y="2204863"/>
            <a:ext cx="1729069" cy="1729069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408" y="4177731"/>
            <a:ext cx="1872208" cy="1843558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785" y="4177731"/>
            <a:ext cx="1830844" cy="1843558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204864"/>
            <a:ext cx="1748336" cy="1748336"/>
          </a:xfrm>
          <a:prstGeom prst="rect">
            <a:avLst/>
          </a:prstGeom>
        </p:spPr>
      </p:pic>
      <p:sp>
        <p:nvSpPr>
          <p:cNvPr id="13" name="ตัวแทนหมายเลขภาพนิ่ง 1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7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4176464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สารกัมมันตรังสี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08920"/>
            <a:ext cx="2288255" cy="2304256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888" y="2759686"/>
            <a:ext cx="2253490" cy="225349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934" y="2759686"/>
            <a:ext cx="2253490" cy="2253490"/>
          </a:xfrm>
          <a:prstGeom prst="rect">
            <a:avLst/>
          </a:prstGeom>
        </p:spPr>
      </p:pic>
      <p:sp>
        <p:nvSpPr>
          <p:cNvPr id="10" name="ตัวแทนหมายเลขภาพนิ่ง 9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8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4176464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สารกัดกร่อน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177" y="2754326"/>
            <a:ext cx="2461245" cy="2461245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74729"/>
            <a:ext cx="2423891" cy="2440841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68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ยกนูน 8"/>
          <p:cNvSpPr/>
          <p:nvPr/>
        </p:nvSpPr>
        <p:spPr>
          <a:xfrm>
            <a:off x="683568" y="1268760"/>
            <a:ext cx="2088232" cy="720080"/>
          </a:xfrm>
          <a:prstGeom prst="beve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 9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203848" y="1268760"/>
            <a:ext cx="5616624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สารหรือวัตถุอื่นที่อาจเป็นอันตรายได้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431" y="2773376"/>
            <a:ext cx="2435709" cy="2435709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579" y="2773375"/>
            <a:ext cx="2435709" cy="2435709"/>
          </a:xfrm>
          <a:prstGeom prst="rect">
            <a:avLst/>
          </a:prstGeom>
        </p:spPr>
      </p:pic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69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72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สี่เหลี่ยมผืนผ้ามุมมน 3"/>
          <p:cNvSpPr/>
          <p:nvPr/>
        </p:nvSpPr>
        <p:spPr>
          <a:xfrm>
            <a:off x="1513001" y="1196752"/>
            <a:ext cx="6155343" cy="1224136"/>
          </a:xfrm>
          <a:prstGeom prst="roundRect">
            <a:avLst/>
          </a:prstGeom>
          <a:gradFill>
            <a:gsLst>
              <a:gs pos="0">
                <a:srgbClr val="00B050"/>
              </a:gs>
              <a:gs pos="76000">
                <a:schemeClr val="accent5">
                  <a:shade val="100000"/>
                </a:schemeClr>
              </a:gs>
              <a:gs pos="100000">
                <a:schemeClr val="accent5">
                  <a:shade val="93000"/>
                  <a:alpha val="100000"/>
                  <a:satMod val="100000"/>
                  <a:lumMod val="93000"/>
                </a:schemeClr>
              </a:gs>
            </a:gsLst>
          </a:gra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การจำแนกประเภทความอันตรายของสารเคมีตามระบบ 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NFPA</a:t>
            </a:r>
          </a:p>
        </p:txBody>
      </p:sp>
      <p:pic>
        <p:nvPicPr>
          <p:cNvPr id="9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1" t="31731" r="4935" b="28817"/>
          <a:stretch/>
        </p:blipFill>
        <p:spPr bwMode="auto">
          <a:xfrm>
            <a:off x="467544" y="2780928"/>
            <a:ext cx="8311697" cy="2756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70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599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1468582" y="355303"/>
            <a:ext cx="61045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4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สารเคมีอันตรายและการจำแนกประเภท</a:t>
            </a: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" name="รูปภาพ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96752"/>
            <a:ext cx="6120680" cy="4820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71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1532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19336" y="12438"/>
            <a:ext cx="7986464" cy="1600200"/>
          </a:xfrm>
        </p:spPr>
        <p:txBody>
          <a:bodyPr>
            <a:normAutofit/>
          </a:bodyPr>
          <a:lstStyle/>
          <a:p>
            <a:r>
              <a:rPr lang="en-US" dirty="0">
                <a:latin typeface="Bodoni MT Poster Compressed" pitchFamily="18" charset="0"/>
              </a:rPr>
              <a:t>Hazardous Material Information System (HMIS) </a:t>
            </a:r>
            <a:endParaRPr lang="th-TH" dirty="0">
              <a:latin typeface="Bodoni MT Poster Compressed" pitchFamily="18" charset="0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Bodoni MT Poster Compressed" pitchFamily="18" charset="0"/>
              </a:rPr>
              <a:t>NPCA</a:t>
            </a:r>
            <a:r>
              <a:rPr lang="en-US" dirty="0"/>
              <a:t> </a:t>
            </a:r>
            <a:r>
              <a:rPr lang="th-TH" dirty="0">
                <a:cs typeface="KodchiangUPC" pitchFamily="18" charset="-34"/>
              </a:rPr>
              <a:t>จัดทำ</a:t>
            </a:r>
          </a:p>
        </p:txBody>
      </p:sp>
      <p:pic>
        <p:nvPicPr>
          <p:cNvPr id="167938" name="Picture 2" descr="C:\Documents and Settings\Administrator\My Documents\My Pictures\safety\label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857364"/>
            <a:ext cx="4536504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C:\Documents and Settings\Administrator\My Documents\My Pictures\safety\imagesCAB83P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2808312" cy="3960440"/>
          </a:xfrm>
          <a:prstGeom prst="rect">
            <a:avLst/>
          </a:prstGeom>
          <a:noFill/>
        </p:spPr>
      </p:pic>
      <p:pic>
        <p:nvPicPr>
          <p:cNvPr id="168963" name="Picture 3" descr="C:\Documents and Settings\Administrator\My Documents\My Pictures\safety\imagesCAP45O8Z.jpg"/>
          <p:cNvPicPr>
            <a:picLocks noChangeAspect="1" noChangeArrowheads="1"/>
          </p:cNvPicPr>
          <p:nvPr/>
        </p:nvPicPr>
        <p:blipFill>
          <a:blip r:embed="rId3" cstate="print">
            <a:lum bright="11000"/>
          </a:blip>
          <a:srcRect/>
          <a:stretch>
            <a:fillRect/>
          </a:stretch>
        </p:blipFill>
        <p:spPr bwMode="auto">
          <a:xfrm>
            <a:off x="4211960" y="1556792"/>
            <a:ext cx="3744416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563888" y="548680"/>
            <a:ext cx="10983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5400" dirty="0">
                <a:latin typeface="Bodoni MT Poster Compressed" pitchFamily="18" charset="0"/>
              </a:rPr>
              <a:t>MSDS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761642" y="1662114"/>
            <a:ext cx="516807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SzPct val="70000"/>
            </a:pPr>
            <a:r>
              <a:rPr lang="en-US" sz="3200" dirty="0">
                <a:latin typeface="Bodoni MT Poster Compressed" pitchFamily="18" charset="0"/>
              </a:rPr>
              <a:t>Material Safety Data Sheet (MSDS</a:t>
            </a:r>
            <a:r>
              <a:rPr lang="en-US" sz="3200" dirty="0">
                <a:latin typeface="Bodoni MT Poster Compressed" pitchFamily="18" charset="0"/>
                <a:cs typeface="KodchiangUPC" pitchFamily="18" charset="-34"/>
              </a:rPr>
              <a:t>)</a:t>
            </a:r>
            <a:r>
              <a:rPr lang="en-US" sz="3200" dirty="0">
                <a:latin typeface="Angsana New" pitchFamily="18" charset="-34"/>
                <a:cs typeface="KodchiangUPC" pitchFamily="18" charset="-34"/>
              </a:rPr>
              <a:t>   </a:t>
            </a:r>
            <a:r>
              <a:rPr lang="en-US" sz="3600" dirty="0">
                <a:latin typeface="Angsana New" pitchFamily="18" charset="-34"/>
                <a:cs typeface="KodchiangUPC" pitchFamily="18" charset="-34"/>
              </a:rPr>
              <a:t>คือ เอกสารแสดง</a:t>
            </a:r>
            <a:r>
              <a:rPr lang="en-US" sz="3600" dirty="0">
                <a:cs typeface="KodchiangUPC" pitchFamily="18" charset="-34"/>
              </a:rPr>
              <a:t>ข้อมูลสารเคมี ซึ่ง</a:t>
            </a:r>
            <a:r>
              <a:rPr lang="en-US" sz="3200" dirty="0">
                <a:cs typeface="KodchiangUPC" pitchFamily="18" charset="-34"/>
              </a:rPr>
              <a:t> </a:t>
            </a:r>
            <a:r>
              <a:rPr lang="en-US" sz="3200" dirty="0">
                <a:latin typeface="Bodoni MT Poster Compressed" pitchFamily="18" charset="0"/>
                <a:cs typeface="KodchiangUPC" pitchFamily="18" charset="-34"/>
              </a:rPr>
              <a:t>MSDS</a:t>
            </a:r>
            <a:r>
              <a:rPr lang="en-US" sz="3200" dirty="0">
                <a:cs typeface="KodchiangUPC" pitchFamily="18" charset="-34"/>
              </a:rPr>
              <a:t> </a:t>
            </a:r>
            <a:r>
              <a:rPr lang="en-US" sz="3600" dirty="0">
                <a:cs typeface="KodchiangUPC" pitchFamily="18" charset="-34"/>
              </a:rPr>
              <a:t>จะแสดงคุณสมบัติของสาร ทั้งทางเคมี กายภาพ และ</a:t>
            </a:r>
            <a:br>
              <a:rPr lang="en-US" sz="3600" dirty="0">
                <a:cs typeface="KodchiangUPC" pitchFamily="18" charset="-34"/>
              </a:rPr>
            </a:br>
            <a:r>
              <a:rPr lang="en-US" sz="3600" dirty="0">
                <a:cs typeface="KodchiangUPC" pitchFamily="18" charset="-34"/>
              </a:rPr>
              <a:t>ชีวภาพ </a:t>
            </a:r>
            <a:r>
              <a:rPr lang="en-US" sz="3600" dirty="0" err="1">
                <a:cs typeface="KodchiangUPC" pitchFamily="18" charset="-34"/>
              </a:rPr>
              <a:t>รวมถึงมาตรการความปลอดภัยต่างๆ</a:t>
            </a:r>
            <a:r>
              <a:rPr lang="en-US" sz="3600" dirty="0">
                <a:cs typeface="KodchiangUPC" pitchFamily="18" charset="-34"/>
              </a:rPr>
              <a:t> </a:t>
            </a:r>
            <a:r>
              <a:rPr lang="en-US" sz="3600" dirty="0" err="1">
                <a:cs typeface="KodchiangUPC" pitchFamily="18" charset="-34"/>
              </a:rPr>
              <a:t>เพื่อให้สามารถใช้สารเคมีได้อย่างปลอดภัย</a:t>
            </a:r>
            <a:r>
              <a:rPr lang="en-US" sz="3600" dirty="0">
                <a:cs typeface="KodchiangUPC" pitchFamily="18" charset="-34"/>
              </a:rPr>
              <a:t> โดยสถานประกอบการต้องจัดทำเอกสารดังกล่าวตามที่กฎหมายกำหนด และแจ้งให้พนักงานที่เกี่ยวข้องรับทราบ</a:t>
            </a:r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285720" y="1000108"/>
          <a:ext cx="3134152" cy="4805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4371843" imgH="5344051" progId="PBrush">
                  <p:embed/>
                </p:oleObj>
              </mc:Choice>
              <mc:Fallback>
                <p:oleObj name="Bitmap Image" r:id="rId3" imgW="4371843" imgH="5344051" progId="PBrush">
                  <p:embed/>
                  <p:pic>
                    <p:nvPicPr>
                      <p:cNvPr id="205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white">
                      <a:xfrm>
                        <a:off x="285720" y="1000108"/>
                        <a:ext cx="3134152" cy="48051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98411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5400" b="1" dirty="0">
                <a:solidFill>
                  <a:schemeClr val="accent2"/>
                </a:solidFill>
                <a:latin typeface="Angsana New" pitchFamily="18" charset="-34"/>
              </a:rPr>
              <a:t>                       </a:t>
            </a:r>
            <a:r>
              <a:rPr lang="en-US" sz="6000" b="1" dirty="0">
                <a:latin typeface="Angsana New" pitchFamily="18" charset="-34"/>
                <a:cs typeface="KodchiangUPC" pitchFamily="18" charset="-34"/>
              </a:rPr>
              <a:t>ข้อมูลสารเคมี ใน </a:t>
            </a:r>
            <a:r>
              <a:rPr lang="en-US" sz="5400" dirty="0">
                <a:latin typeface="Bodoni MT Poster Compressed" pitchFamily="18" charset="0"/>
              </a:rPr>
              <a:t>MSDS</a:t>
            </a:r>
            <a:r>
              <a:rPr lang="en-US" sz="5400" b="1" dirty="0">
                <a:solidFill>
                  <a:schemeClr val="accent2"/>
                </a:solidFill>
                <a:latin typeface="Angsana New" pitchFamily="18" charset="-34"/>
              </a:rPr>
              <a:t>                     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79512" y="857232"/>
            <a:ext cx="8678767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th-TH" sz="4400" dirty="0">
                <a:cs typeface="KodchiangUPC" pitchFamily="18" charset="-34"/>
              </a:rPr>
              <a:t>ข้อมูลเกี่ยวกับสารเคมีและบริษัทผู้ผลิตและจัดจำหน่ายจะกล่าวถึง ข้อมูลเกี่ยวกับผลิตภัณฑ์</a:t>
            </a:r>
            <a:r>
              <a:rPr lang="en-US" sz="4400" dirty="0">
                <a:cs typeface="KodchiangUPC" pitchFamily="18" charset="-34"/>
              </a:rPr>
              <a:t>, </a:t>
            </a:r>
            <a:r>
              <a:rPr lang="th-TH" sz="4400" dirty="0">
                <a:cs typeface="KodchiangUPC" pitchFamily="18" charset="-34"/>
              </a:rPr>
              <a:t>หมายเลขผลิตภัณฑ์ </a:t>
            </a:r>
            <a:r>
              <a:rPr lang="en-US" sz="4400" dirty="0">
                <a:cs typeface="KodchiangUPC" pitchFamily="18" charset="-34"/>
              </a:rPr>
              <a:t>, </a:t>
            </a:r>
            <a:r>
              <a:rPr lang="th-TH" sz="4400" dirty="0">
                <a:cs typeface="KodchiangUPC" pitchFamily="18" charset="-34"/>
              </a:rPr>
              <a:t>ชื่อผลิตภัณฑ์ และ ข้อมูลเกี่ยวกับผู้ผลิต/ผู้ส่ง</a:t>
            </a:r>
            <a:r>
              <a:rPr lang="en-US" sz="4400" dirty="0">
                <a:cs typeface="KodchiangUPC" pitchFamily="18" charset="-34"/>
              </a:rPr>
              <a:t> </a:t>
            </a:r>
          </a:p>
          <a:p>
            <a:pPr marL="342900" lvl="0" indent="-342900">
              <a:buFont typeface="+mj-lt"/>
              <a:buAutoNum type="arabicPeriod"/>
            </a:pPr>
            <a:r>
              <a:rPr lang="th-TH" sz="4400" dirty="0">
                <a:cs typeface="KodchiangUPC" pitchFamily="18" charset="-34"/>
              </a:rPr>
              <a:t>องค์ประกอบ/ข้อมูลเกี่ยวกับองค์ประกอบของสารเคมีจะกล่าวถึงชื่อพ้องของสารเคมี</a:t>
            </a:r>
            <a:r>
              <a:rPr lang="en-US" sz="4400" dirty="0">
                <a:cs typeface="KodchiangUPC" pitchFamily="18" charset="-34"/>
              </a:rPr>
              <a:t>, </a:t>
            </a:r>
            <a:r>
              <a:rPr lang="en-US" sz="4400" dirty="0">
                <a:latin typeface="Bodoni MT Poster Compressed" pitchFamily="18" charset="0"/>
                <a:cs typeface="KodchiangUPC" pitchFamily="18" charset="-34"/>
              </a:rPr>
              <a:t>CAS Number</a:t>
            </a:r>
            <a:r>
              <a:rPr lang="en-US" sz="4400" dirty="0">
                <a:cs typeface="KodchiangUPC" pitchFamily="18" charset="-34"/>
              </a:rPr>
              <a:t>, </a:t>
            </a:r>
            <a:r>
              <a:rPr lang="th-TH" sz="4400" dirty="0">
                <a:cs typeface="KodchiangUPC" pitchFamily="18" charset="-34"/>
              </a:rPr>
              <a:t>สูตรโมเลกุลของสารเคมี </a:t>
            </a:r>
            <a:endParaRPr lang="en-US" sz="4400" dirty="0">
              <a:cs typeface="KodchiangUPC" pitchFamily="18" charset="-34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th-TH" sz="4400" dirty="0">
                <a:cs typeface="KodchiangUPC" pitchFamily="18" charset="-34"/>
              </a:rPr>
              <a:t>ข้อมูลเกี่ยวกับอันตรายของสารเคมีจะกล่าวถึง ความเป็นอันตรายเมื่อสัมผัส หรือสูดดมสารเคมี </a:t>
            </a:r>
            <a:endParaRPr lang="en-US" sz="4400" dirty="0">
              <a:cs typeface="KodchiangUPC" pitchFamily="18" charset="-34"/>
            </a:endParaRPr>
          </a:p>
          <a:p>
            <a:pPr marL="1447800" lvl="2" indent="-533400"/>
            <a:endParaRPr lang="th-TH" sz="2000" dirty="0">
              <a:latin typeface="Angsana New" pitchFamily="18" charset="-34"/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285720" y="928670"/>
            <a:ext cx="8678767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lvl="0" indent="-514350">
              <a:buFont typeface="+mj-lt"/>
              <a:buAutoNum type="arabicPeriod" startAt="4"/>
            </a:pPr>
            <a:r>
              <a:rPr lang="th-TH" sz="4400" dirty="0">
                <a:cs typeface="KodchiangUPC" pitchFamily="18" charset="-34"/>
              </a:rPr>
              <a:t>มาตรการปฐมพยาบาลจะกล่าวถึง การรักษาพยาบาลเบื้องต้นเมื่อสัมผัส หรือสูดดมสารเคมี </a:t>
            </a:r>
            <a:endParaRPr lang="en-US" sz="4400" dirty="0">
              <a:cs typeface="KodchiangUPC" pitchFamily="18" charset="-34"/>
            </a:endParaRPr>
          </a:p>
          <a:p>
            <a:pPr marL="342900" lvl="0" indent="-342900">
              <a:buFont typeface="+mj-lt"/>
              <a:buAutoNum type="arabicPeriod" startAt="4"/>
            </a:pPr>
            <a:r>
              <a:rPr lang="th-TH" sz="4400" dirty="0">
                <a:cs typeface="KodchiangUPC" pitchFamily="18" charset="-34"/>
              </a:rPr>
              <a:t>มาตรการการผจญเพลิงจะกล่าวถึงสารที่ใช้ดับเพลิงในกรณีที่สารนั้นเกิดเพลิงไหม้ </a:t>
            </a:r>
            <a:endParaRPr lang="en-US" sz="4400" dirty="0">
              <a:cs typeface="KodchiangUPC" pitchFamily="18" charset="-34"/>
            </a:endParaRPr>
          </a:p>
          <a:p>
            <a:pPr marL="342900" lvl="0" indent="-342900">
              <a:buFont typeface="+mj-lt"/>
              <a:buAutoNum type="arabicPeriod" startAt="4"/>
            </a:pPr>
            <a:r>
              <a:rPr lang="th-TH" sz="4400" dirty="0">
                <a:cs typeface="KodchiangUPC" pitchFamily="18" charset="-34"/>
              </a:rPr>
              <a:t>มาตรการเมื่อมีอุบัติเหตุสารเคมีหกรั่วไหล จะกล่าวถึงวิธีการป้องกันในกรณีที่สารเคมีเกิดหกรั่วไหล </a:t>
            </a:r>
            <a:endParaRPr lang="en-US" sz="4400" dirty="0">
              <a:cs typeface="KodchiangUPC" pitchFamily="18" charset="-34"/>
            </a:endParaRPr>
          </a:p>
          <a:p>
            <a:pPr marL="1447800" lvl="2" indent="-533400"/>
            <a:endParaRPr lang="th-TH" sz="2000" dirty="0">
              <a:latin typeface="Angsana New" pitchFamily="18" charset="-34"/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214282" y="214290"/>
            <a:ext cx="860676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lvl="0" indent="-514350">
              <a:buFont typeface="+mj-lt"/>
              <a:buAutoNum type="arabicPeriod" startAt="7"/>
            </a:pPr>
            <a:r>
              <a:rPr lang="th-TH" sz="4400" dirty="0">
                <a:cs typeface="KodchiangUPC" pitchFamily="18" charset="-34"/>
              </a:rPr>
              <a:t>ข้อปฏิบัติการใช้สารและการเก็บรักษาจะกล่าวถึงวิธีการเก็บรักษาสารเคมีอย่างปลอดภัย </a:t>
            </a:r>
            <a:endParaRPr lang="en-US" sz="4400" dirty="0">
              <a:cs typeface="KodchiangUPC" pitchFamily="18" charset="-34"/>
            </a:endParaRPr>
          </a:p>
          <a:p>
            <a:pPr marL="514350" lvl="0" indent="-514350">
              <a:buFont typeface="+mj-lt"/>
              <a:buAutoNum type="arabicPeriod" startAt="7"/>
            </a:pPr>
            <a:r>
              <a:rPr lang="th-TH" sz="4400" dirty="0">
                <a:cs typeface="KodchiangUPC" pitchFamily="18" charset="-34"/>
              </a:rPr>
              <a:t>การควบคุมการสัมผัสสาร/การป้องกันส่วนบุคคลจะกล่าวถึง อุปกรณ์ป้องกันส่วนบุคคลที่จำเป็นในการใช้ป้องกันจากการใช้สารเคมีชนิดนั้นๆ อาทิเช่น แว่นตา</a:t>
            </a:r>
            <a:r>
              <a:rPr lang="en-US" sz="4400" dirty="0">
                <a:cs typeface="KodchiangUPC" pitchFamily="18" charset="-34"/>
              </a:rPr>
              <a:t>, </a:t>
            </a:r>
            <a:r>
              <a:rPr lang="th-TH" sz="4400" dirty="0">
                <a:cs typeface="KodchiangUPC" pitchFamily="18" charset="-34"/>
              </a:rPr>
              <a:t>หน้ากาก ฯลฯ </a:t>
            </a:r>
            <a:endParaRPr lang="en-US" sz="4400" dirty="0">
              <a:cs typeface="KodchiangUPC" pitchFamily="18" charset="-34"/>
            </a:endParaRPr>
          </a:p>
          <a:p>
            <a:pPr marL="514350" lvl="0" indent="-514350">
              <a:buFont typeface="+mj-lt"/>
              <a:buAutoNum type="arabicPeriod" startAt="7"/>
            </a:pPr>
            <a:r>
              <a:rPr lang="th-TH" sz="4400" dirty="0">
                <a:cs typeface="KodchiangUPC" pitchFamily="18" charset="-34"/>
              </a:rPr>
              <a:t>สมบัติทางเคมีและกายภาพจะกล่าวถึงสมบัติทางกายภาพและทางเคมีต่างๆ ของสารเคมี อาทิเช่น ลักษณะ สี กลิ่น จุดเดือด จุดหลอมเหลว จุดติดไฟ เป็นต้น </a:t>
            </a:r>
            <a:endParaRPr lang="en-US" sz="4400" dirty="0"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285720" y="1071546"/>
            <a:ext cx="860676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lvl="0" indent="-514350">
              <a:buFont typeface="+mj-lt"/>
              <a:buAutoNum type="arabicPeriod" startAt="10"/>
            </a:pPr>
            <a:r>
              <a:rPr lang="th-TH" sz="4400" dirty="0">
                <a:cs typeface="KodchiangUPC" pitchFamily="18" charset="-34"/>
              </a:rPr>
              <a:t>ความเสถียรและความว่องไวต่อปฏิกิริยา จะกล่าวถึงสภาวะหรือสารที่ต้องหลีกเลี่ยงในการใช้สารเคมีชนิดนั้นๆ</a:t>
            </a:r>
            <a:r>
              <a:rPr lang="en-US" sz="4400" dirty="0">
                <a:cs typeface="KodchiangUPC" pitchFamily="18" charset="-34"/>
              </a:rPr>
              <a:t> </a:t>
            </a:r>
          </a:p>
          <a:p>
            <a:pPr marL="514350" lvl="0" indent="-514350">
              <a:buFont typeface="+mj-lt"/>
              <a:buAutoNum type="arabicPeriod" startAt="10"/>
            </a:pPr>
            <a:r>
              <a:rPr lang="th-TH" sz="4400" dirty="0">
                <a:cs typeface="KodchiangUPC" pitchFamily="18" charset="-34"/>
              </a:rPr>
              <a:t>ข้อมูลทางพิษวิทยาจะกล่าวถึง พิษเฉียบพลันและความเป็นพิษกึ่งเฉียบพลันเรื้อรังจากการใช้สารเคมีอาทิเช่น ค่า</a:t>
            </a:r>
            <a:r>
              <a:rPr lang="en-US" sz="4400" dirty="0">
                <a:cs typeface="KodchiangUPC" pitchFamily="18" charset="-34"/>
              </a:rPr>
              <a:t> </a:t>
            </a:r>
            <a:r>
              <a:rPr lang="en-US" sz="4400" dirty="0">
                <a:latin typeface="Bodoni MT Poster Compressed" pitchFamily="18" charset="0"/>
                <a:cs typeface="KodchiangUPC" pitchFamily="18" charset="-34"/>
              </a:rPr>
              <a:t>LD</a:t>
            </a:r>
            <a:r>
              <a:rPr lang="en-US" sz="4400" baseline="-25000" dirty="0">
                <a:latin typeface="Bodoni MT Poster Compressed" pitchFamily="18" charset="0"/>
                <a:cs typeface="KodchiangUPC" pitchFamily="18" charset="-34"/>
              </a:rPr>
              <a:t>50</a:t>
            </a:r>
            <a:r>
              <a:rPr lang="en-US" sz="4400" dirty="0">
                <a:cs typeface="KodchiangUPC" pitchFamily="18" charset="-34"/>
              </a:rPr>
              <a:t>, </a:t>
            </a:r>
            <a:r>
              <a:rPr lang="th-TH" sz="4400" dirty="0">
                <a:cs typeface="KodchiangUPC" pitchFamily="18" charset="-34"/>
              </a:rPr>
              <a:t>อันตรายจากการดูดดม หรือรับพิษเข้าสู่ร่างกาย </a:t>
            </a:r>
            <a:endParaRPr lang="en-US" sz="4400" dirty="0">
              <a:cs typeface="KodchiangUPC" pitchFamily="18" charset="-34"/>
            </a:endParaRPr>
          </a:p>
          <a:p>
            <a:pPr marL="514350" lvl="0" indent="-514350">
              <a:buFont typeface="+mj-lt"/>
              <a:buAutoNum type="arabicPeriod" startAt="10"/>
            </a:pPr>
            <a:r>
              <a:rPr lang="th-TH" sz="4400" dirty="0">
                <a:cs typeface="KodchiangUPC" pitchFamily="18" charset="-34"/>
              </a:rPr>
              <a:t>ข้อมูลเชิงนิเวศน์จะกล่าวถึงผลกระทบต่อระบบนิเวศน์ เช่น ค่า </a:t>
            </a:r>
            <a:r>
              <a:rPr lang="en-US" sz="4400" dirty="0">
                <a:latin typeface="Bodoni MT Poster Compressed" pitchFamily="18" charset="0"/>
                <a:cs typeface="KodchiangUPC" pitchFamily="18" charset="-34"/>
              </a:rPr>
              <a:t>LC</a:t>
            </a:r>
            <a:r>
              <a:rPr lang="en-US" sz="4400" baseline="-25000" dirty="0">
                <a:latin typeface="Bodoni MT Poster Compressed" pitchFamily="18" charset="0"/>
                <a:cs typeface="KodchiangUPC" pitchFamily="18" charset="-34"/>
              </a:rPr>
              <a:t>50</a:t>
            </a:r>
            <a:r>
              <a:rPr lang="en-US" sz="4400" dirty="0">
                <a:latin typeface="Bodoni MT Poster Compressed" pitchFamily="18" charset="0"/>
                <a:cs typeface="KodchiangUPC" pitchFamily="18" charset="-34"/>
              </a:rPr>
              <a:t>, </a:t>
            </a:r>
            <a:r>
              <a:rPr lang="th-TH" sz="4400" dirty="0">
                <a:latin typeface="Bodoni MT Poster Compressed" pitchFamily="18" charset="0"/>
                <a:cs typeface="KodchiangUPC" pitchFamily="18" charset="-34"/>
              </a:rPr>
              <a:t> </a:t>
            </a:r>
            <a:r>
              <a:rPr lang="th-TH" sz="4400" dirty="0">
                <a:cs typeface="KodchiangUPC" pitchFamily="18" charset="-34"/>
              </a:rPr>
              <a:t>การย่อยสลาย </a:t>
            </a:r>
            <a:endParaRPr lang="en-US" sz="4400" dirty="0"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428596" y="642918"/>
            <a:ext cx="8136904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742950" lvl="0" indent="-742950">
              <a:buFont typeface="+mj-lt"/>
              <a:buAutoNum type="arabicPeriod" startAt="13"/>
            </a:pPr>
            <a:r>
              <a:rPr lang="th-TH" sz="4000" dirty="0">
                <a:cs typeface="KodchiangUPC" pitchFamily="18" charset="-34"/>
              </a:rPr>
              <a:t>มาตรการการกำจัดจะกล่าวถึงวิธีการกำจัดสารเคมีที่เหมาะสม </a:t>
            </a:r>
            <a:endParaRPr lang="en-US" sz="4000" dirty="0">
              <a:cs typeface="KodchiangUPC" pitchFamily="18" charset="-34"/>
            </a:endParaRPr>
          </a:p>
          <a:p>
            <a:pPr marL="742950" lvl="0" indent="-742950">
              <a:buFont typeface="+mj-lt"/>
              <a:buAutoNum type="arabicPeriod" startAt="13"/>
            </a:pPr>
            <a:r>
              <a:rPr lang="th-TH" sz="4000" dirty="0">
                <a:cs typeface="KodchiangUPC" pitchFamily="18" charset="-34"/>
              </a:rPr>
              <a:t>ข้อมูลการขนส่งจะกล่าวถึง การขนส่งสารเคมีในวิธีต่างๆ </a:t>
            </a:r>
            <a:endParaRPr lang="en-US" sz="4000" dirty="0">
              <a:cs typeface="KodchiangUPC" pitchFamily="18" charset="-34"/>
            </a:endParaRPr>
          </a:p>
          <a:p>
            <a:pPr marL="742950" lvl="0" indent="-742950">
              <a:buFont typeface="+mj-lt"/>
              <a:buAutoNum type="arabicPeriod" startAt="13"/>
            </a:pPr>
            <a:r>
              <a:rPr lang="th-TH" sz="4000" dirty="0">
                <a:cs typeface="KodchiangUPC" pitchFamily="18" charset="-34"/>
              </a:rPr>
              <a:t>ข้อมูลเกี่ยวกับข้อกำหนดและพระราชบัญญัติจะกล่าวถึงระเบียบการติดฉลากตามระบบต่างๆ </a:t>
            </a:r>
            <a:endParaRPr lang="en-US" sz="4000" dirty="0">
              <a:cs typeface="KodchiangUPC" pitchFamily="18" charset="-34"/>
            </a:endParaRPr>
          </a:p>
          <a:p>
            <a:pPr marL="742950" lvl="0" indent="-742950">
              <a:buFont typeface="+mj-lt"/>
              <a:buAutoNum type="arabicPeriod" startAt="13"/>
            </a:pPr>
            <a:r>
              <a:rPr lang="th-TH" sz="4000" dirty="0">
                <a:cs typeface="KodchiangUPC" pitchFamily="18" charset="-34"/>
              </a:rPr>
              <a:t>ข้อมูลอื่นๆจะกล่าวถึงปัจจัยควบคุมเฉพาะในการใช้สารเคมี </a:t>
            </a:r>
            <a:endParaRPr lang="en-US" sz="4000" dirty="0">
              <a:cs typeface="KodchiangUPC" pitchFamily="18" charset="-34"/>
            </a:endParaRPr>
          </a:p>
          <a:p>
            <a:pPr marL="742950" indent="-742950"/>
            <a:endParaRPr lang="th-TH" sz="3200" b="1" dirty="0">
              <a:solidFill>
                <a:schemeClr val="accent2"/>
              </a:solidFill>
              <a:latin typeface="Angsana New" pitchFamily="18" charset="-34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971600" y="1484784"/>
            <a:ext cx="7272808" cy="864096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ลดปริมาณการสัมผัสหรือได้รับสารเคมีเข้าสู่ร่างกาย</a:t>
            </a: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971600" y="2492896"/>
            <a:ext cx="7272808" cy="864096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ลดระยะเวลาในการสัมผัสหรือได้รับสารเคมีเข้าสู่ร่างกาย</a:t>
            </a: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971600" y="3501008"/>
            <a:ext cx="7272808" cy="864096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รู้วิธีการปฐมพยาบาลเมื่อได้รับอันตรายจากสารเคมี</a:t>
            </a: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971600" y="4509120"/>
            <a:ext cx="7272808" cy="864096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รู้วิธีการบรรเทาอันตรายเมื่อเกิดอันตรายจากสารเคมี</a:t>
            </a: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125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755576" y="1268760"/>
            <a:ext cx="6192688" cy="648072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ลดปริมาณการสัมผัสหรือได้รับสารเคมีเข้าสู่ร่างกาย</a:t>
            </a: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01"/>
          <a:stretch/>
        </p:blipFill>
        <p:spPr>
          <a:xfrm>
            <a:off x="6193763" y="1988840"/>
            <a:ext cx="2708267" cy="19625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585" y="4077072"/>
            <a:ext cx="1459807" cy="20576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71600" y="2203117"/>
            <a:ext cx="53285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4"/>
              </a:buBlip>
            </a:pP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ใช้อุปกรณ์ป้องกัน </a:t>
            </a:r>
            <a:r>
              <a:rPr lang="en-US" sz="4000" b="1" dirty="0">
                <a:latin typeface="Angsana New" pitchFamily="18" charset="-34"/>
                <a:cs typeface="Angsana New" pitchFamily="18" charset="-34"/>
              </a:rPr>
              <a:t>(PPE)</a:t>
            </a:r>
            <a:endParaRPr lang="th-TH" sz="4000" b="1" dirty="0">
              <a:latin typeface="Angsana New" pitchFamily="18" charset="-34"/>
              <a:cs typeface="Angsana New" pitchFamily="18" charset="-34"/>
            </a:endParaRPr>
          </a:p>
          <a:p>
            <a:pPr marL="457200" indent="-457200">
              <a:buBlip>
                <a:blip r:embed="rId4"/>
              </a:buBlip>
            </a:pP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ทำงานกับสารเคมีที่อยู่ในระบบปิด</a:t>
            </a:r>
          </a:p>
          <a:p>
            <a:pPr marL="457200" indent="-457200">
              <a:buBlip>
                <a:blip r:embed="rId4"/>
              </a:buBlip>
            </a:pPr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ไม่รับประทานอาหารในสถานที่ปฏิบัติงานหรือสถานที่จัดเก็บสารเคมี</a:t>
            </a:r>
          </a:p>
        </p:txBody>
      </p:sp>
      <p:sp>
        <p:nvSpPr>
          <p:cNvPr id="10" name="ตัวแทนหมายเลขภาพนิ่ง 9"/>
          <p:cNvSpPr>
            <a:spLocks noGrp="1"/>
          </p:cNvSpPr>
          <p:nvPr>
            <p:ph type="sldNum" sz="quarter" idx="12"/>
          </p:nvPr>
        </p:nvSpPr>
        <p:spPr>
          <a:xfrm>
            <a:off x="7620000" y="6237312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712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755576" y="1268760"/>
            <a:ext cx="7056784" cy="648072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ลดระยะเวลาในการสัมผัสหรือได้รับสารเคมีเข้าสู่ร่างกาย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3608" y="2098591"/>
            <a:ext cx="67687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4000" b="1" dirty="0"/>
              <a:t>ชำระล้างร่างกายบริเวณที่สัมผัสสารเคมี</a:t>
            </a:r>
          </a:p>
          <a:p>
            <a:pPr marL="457200" indent="-457200">
              <a:buBlip>
                <a:blip r:embed="rId2"/>
              </a:buBlip>
            </a:pPr>
            <a:r>
              <a:rPr lang="th-TH" sz="4000" b="1" dirty="0"/>
              <a:t>เปลี่ยนเครื่องแต่งกายหลังจากทำงานเสร็จ</a:t>
            </a:r>
          </a:p>
          <a:p>
            <a:pPr marL="457200" indent="-457200">
              <a:buBlip>
                <a:blip r:embed="rId2"/>
              </a:buBlip>
            </a:pPr>
            <a:r>
              <a:rPr lang="th-TH" sz="4000" b="1" dirty="0"/>
              <a:t>เวลาพักควรอยู่ในบริเวณที่มีอากาศบริสุทธิ์</a:t>
            </a:r>
          </a:p>
          <a:p>
            <a:pPr marL="457200" indent="-457200">
              <a:buBlip>
                <a:blip r:embed="rId2"/>
              </a:buBlip>
            </a:pPr>
            <a:endParaRPr lang="th-TH" sz="4000" b="1" dirty="0"/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144" y="4024035"/>
            <a:ext cx="1997968" cy="1986868"/>
          </a:xfrm>
          <a:prstGeom prst="rect">
            <a:avLst/>
          </a:prstGeom>
        </p:spPr>
      </p:pic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8207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755576" y="1268760"/>
            <a:ext cx="7056784" cy="648072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รู้วิธีการปฐมพยาบาลเมื่อได้รับอันตรายจากสารเคมี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3608" y="2098591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4000" b="1" dirty="0"/>
              <a:t>ศึกษาจากเอกสารข้อมูลความปลอดภัย</a:t>
            </a: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755576" y="3043411"/>
            <a:ext cx="7056784" cy="648072"/>
          </a:xfrm>
          <a:prstGeom prst="roundRect">
            <a:avLst/>
          </a:prstGeom>
          <a:solidFill>
            <a:srgbClr val="CCFF9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รู้วิธีการบรรเทาอันตรายเมื่อเกิดอันตรายจากสารเคมี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3608" y="3873242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4000" b="1" dirty="0"/>
              <a:t>การบรรเทาอัคคีภัย</a:t>
            </a:r>
          </a:p>
          <a:p>
            <a:pPr marL="457200" indent="-457200">
              <a:buBlip>
                <a:blip r:embed="rId2"/>
              </a:buBlip>
            </a:pPr>
            <a:r>
              <a:rPr lang="th-TH" sz="4000" b="1" dirty="0"/>
              <a:t>การจัดการสารเคมีหกรั่วไหล</a:t>
            </a:r>
          </a:p>
        </p:txBody>
      </p:sp>
      <p:pic>
        <p:nvPicPr>
          <p:cNvPr id="9" name="รูปภาพ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873242"/>
            <a:ext cx="2418184" cy="2085684"/>
          </a:xfrm>
          <a:prstGeom prst="rect">
            <a:avLst/>
          </a:prstGeom>
        </p:spPr>
      </p:pic>
      <p:sp>
        <p:nvSpPr>
          <p:cNvPr id="11" name="ตัวแทนหมายเลขภาพนิ่ง 10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7921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71600" y="1340768"/>
            <a:ext cx="720080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400" b="1" dirty="0"/>
              <a:t>อุปกรณ์ป้องกันอันตรายส่วนบุคคลในการทำงานกับสารเคมี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712"/>
          <a:stretch/>
        </p:blipFill>
        <p:spPr bwMode="auto">
          <a:xfrm>
            <a:off x="107504" y="2349813"/>
            <a:ext cx="8970443" cy="2951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800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71600" y="1340768"/>
            <a:ext cx="720080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400" b="1" dirty="0"/>
              <a:t>อุปกรณ์ป้องกันอันตรายส่วนบุคคลในการทำงานกับสารเคมี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91" b="32554"/>
          <a:stretch/>
        </p:blipFill>
        <p:spPr bwMode="auto">
          <a:xfrm>
            <a:off x="93523" y="2492896"/>
            <a:ext cx="9014981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85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003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71600" y="1340768"/>
            <a:ext cx="720080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400" b="1" dirty="0"/>
              <a:t>อุปกรณ์ป้องกันอันตรายส่วนบุคคลในการทำงานกับสารเคมี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73"/>
          <a:stretch/>
        </p:blipFill>
        <p:spPr bwMode="auto">
          <a:xfrm>
            <a:off x="39463" y="2497708"/>
            <a:ext cx="9076549" cy="28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86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003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0"/>
            <a:ext cx="7391400" cy="8382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th-TH" sz="6600" b="1" dirty="0">
                <a:cs typeface="KodchiangUPC" pitchFamily="18" charset="-34"/>
              </a:rPr>
              <a:t>การจัดเก็บ</a:t>
            </a:r>
            <a:endParaRPr lang="en-US" sz="6600" b="1" dirty="0">
              <a:cs typeface="KodchiangUPC" pitchFamily="18" charset="-34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762000"/>
            <a:ext cx="8839200" cy="5715000"/>
          </a:xfrm>
        </p:spPr>
        <p:txBody>
          <a:bodyPr>
            <a:noAutofit/>
          </a:bodyPr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1"/>
            </a:pPr>
            <a:r>
              <a:rPr lang="th-TH" sz="3200" b="1" dirty="0">
                <a:cs typeface="KodchiangUPC" pitchFamily="18" charset="-34"/>
              </a:rPr>
              <a:t>แยกตามชนิดของสารเคมีไม่นำมาปะปนกันโดยเฉพาะสารที่ทำปฏิกิริยาต่อกัน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1"/>
            </a:pPr>
            <a:r>
              <a:rPr lang="th-TH" sz="3200" b="1" dirty="0">
                <a:cs typeface="KodchiangUPC" pitchFamily="18" charset="-34"/>
              </a:rPr>
              <a:t>มีป้าย ฉลากบอกอย่างชัดเจนรวมทั้งการแยกถังขยะ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1"/>
            </a:pPr>
            <a:r>
              <a:rPr lang="th-TH" sz="3200" b="1" dirty="0">
                <a:cs typeface="KodchiangUPC" pitchFamily="18" charset="-34"/>
              </a:rPr>
              <a:t>สถานที่จัดเก็บสารไวไฟโครงสร้างอาคารและอุปกรณ์ต่าง ๆ รวมทั้งระบบไฟฟ้าและแสงสว่างควรเป็นชนิดป้องกันการเกิดการลุกไหม้ของไฟ ระบบ</a:t>
            </a:r>
            <a:r>
              <a:rPr lang="th-TH" sz="3200" b="1" dirty="0" err="1">
                <a:cs typeface="KodchiangUPC" pitchFamily="18" charset="-34"/>
              </a:rPr>
              <a:t>ป้องกันฟ้</a:t>
            </a:r>
            <a:r>
              <a:rPr lang="th-TH" sz="3200" b="1" dirty="0">
                <a:cs typeface="KodchiangUPC" pitchFamily="18" charset="-34"/>
              </a:rPr>
              <a:t>ผ่า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1"/>
            </a:pPr>
            <a:r>
              <a:rPr lang="th-TH" sz="3200" b="1" dirty="0">
                <a:cs typeface="KodchiangUPC" pitchFamily="18" charset="-34"/>
              </a:rPr>
              <a:t>มีระบบถ่ายเทอากาศที่ดีและ</a:t>
            </a:r>
            <a:r>
              <a:rPr lang="th-TH" sz="3200" b="1" dirty="0" err="1">
                <a:cs typeface="KodchiangUPC" pitchFamily="18" charset="-34"/>
              </a:rPr>
              <a:t>ปิดล๊อค</a:t>
            </a:r>
            <a:r>
              <a:rPr lang="th-TH" sz="3200" b="1" dirty="0">
                <a:cs typeface="KodchiangUPC" pitchFamily="18" charset="-34"/>
              </a:rPr>
              <a:t>ห้องหรือตู้เก็บตลอดเวลาป้องกันผู้ที่ไม่มีหน้าที่เกี่ยวข้อง ระบบระบายน้ำ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1"/>
            </a:pPr>
            <a:r>
              <a:rPr lang="th-TH" sz="3200" b="1" dirty="0">
                <a:cs typeface="KodchiangUPC" pitchFamily="18" charset="-34"/>
              </a:rPr>
              <a:t>ปิดป้ายเตือนข้อควรระวังและข้อมูลเคมีภัณฑ์ไว้ที่สถานที่เก็บตลอดเวลา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1"/>
            </a:pPr>
            <a:r>
              <a:rPr lang="th-TH" sz="3200" b="1" dirty="0">
                <a:cs typeface="KodchiangUPC" pitchFamily="18" charset="-34"/>
              </a:rPr>
              <a:t>ห้ามสูบบุหรี่ หรือรับประทานอาหารทุกชนิดในสถานที่เก็บหรือทำงานกับสารเคมี</a:t>
            </a:r>
            <a:endParaRPr lang="en-US" sz="3200" b="1" dirty="0">
              <a:cs typeface="KodchiangUPC" pitchFamily="18" charset="-34"/>
            </a:endParaRP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3205744" y="6248400"/>
            <a:ext cx="33992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kumimoji="0" lang="en-US" sz="2400" dirty="0" err="1">
                <a:latin typeface="Bodoni MT Poster Compressed" pitchFamily="18" charset="0"/>
              </a:rPr>
              <a:t>Auangporn</a:t>
            </a:r>
            <a:r>
              <a:rPr kumimoji="0" lang="en-US" sz="2400" dirty="0">
                <a:latin typeface="Bodoni MT Poster Compressed" pitchFamily="18" charset="0"/>
              </a:rPr>
              <a:t> V.   Risk &amp; Loss Control Manager</a:t>
            </a:r>
          </a:p>
        </p:txBody>
      </p:sp>
    </p:spTree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36712"/>
          </a:xfrm>
        </p:spPr>
        <p:txBody>
          <a:bodyPr>
            <a:noAutofit/>
          </a:bodyPr>
          <a:lstStyle/>
          <a:p>
            <a:r>
              <a:rPr lang="th-TH" sz="6000" b="1" dirty="0">
                <a:cs typeface="KodchiangUPC" pitchFamily="18" charset="-34"/>
              </a:rPr>
              <a:t>ระบบการจัดเก็บภายในอาคาร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th-TH" sz="4000" dirty="0">
                <a:cs typeface="KodchiangUPC" pitchFamily="18" charset="-34"/>
              </a:rPr>
              <a:t>แผนผังอาคารและบัญชีรายชื่อสารอันตราย ประกอบด้วยหมายเลขกำกับแสดงพื้นที่ใช้ประโยชน์ของส่วนต่างๆในอาคาร แสดงตำแหน่งเก็บสารอันตรายประเภทต่างๆ ตำแหน่งสัญญาณเตือนภัย อุปกรณ์ล้างตา อุปกรณ์ดับเพลิง ทางออกฉุกเฉินและจุดรวมพล</a:t>
            </a:r>
          </a:p>
          <a:p>
            <a:pPr marL="514350" indent="-514350">
              <a:buFont typeface="+mj-lt"/>
              <a:buAutoNum type="arabicPeriod"/>
            </a:pPr>
            <a:r>
              <a:rPr lang="th-TH" sz="4000" dirty="0">
                <a:cs typeface="KodchiangUPC" pitchFamily="18" charset="-34"/>
              </a:rPr>
              <a:t>ภาชนะที่บรรจุสารอันตรายทั้งหมดต้องมีการติดฉลาก</a:t>
            </a:r>
          </a:p>
          <a:p>
            <a:pPr marL="514350" indent="-514350">
              <a:buFont typeface="+mj-lt"/>
              <a:buAutoNum type="arabicPeriod"/>
            </a:pPr>
            <a:r>
              <a:rPr lang="th-TH" sz="4000" dirty="0">
                <a:cs typeface="KodchiangUPC" pitchFamily="18" charset="-34"/>
              </a:rPr>
              <a:t>การรับเข้าและออกตามหลักการ </a:t>
            </a:r>
            <a:r>
              <a:rPr lang="en-US" dirty="0">
                <a:latin typeface="Bodoni MT Poster Compressed" pitchFamily="18" charset="0"/>
                <a:cs typeface="KodchiangUPC" pitchFamily="18" charset="-34"/>
              </a:rPr>
              <a:t>first in-first out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th-TH" sz="4000" dirty="0">
                <a:latin typeface="Bodoni MT Poster Compressed" pitchFamily="18" charset="0"/>
                <a:cs typeface="KodchiangUPC" pitchFamily="18" charset="-34"/>
              </a:rPr>
              <a:t>การวางเก็บและการคัดแยก </a:t>
            </a:r>
          </a:p>
          <a:p>
            <a:pPr marL="914400" lvl="1" indent="-514350"/>
            <a:r>
              <a:rPr lang="th-TH" sz="4000" dirty="0">
                <a:latin typeface="Bodoni MT Poster Compressed" pitchFamily="18" charset="0"/>
                <a:cs typeface="KodchiangUPC" pitchFamily="18" charset="-34"/>
              </a:rPr>
              <a:t>วางซ้อนทับเป็นบล็อก  </a:t>
            </a:r>
            <a:r>
              <a:rPr lang="en-US" sz="4000" dirty="0">
                <a:latin typeface="Bodoni MT Poster Compressed" pitchFamily="18" charset="0"/>
                <a:cs typeface="KodchiangUPC" pitchFamily="18" charset="-34"/>
              </a:rPr>
              <a:t>Block Storage </a:t>
            </a:r>
            <a:r>
              <a:rPr lang="th-TH" sz="4000" dirty="0">
                <a:latin typeface="Bodoni MT Poster Compressed" pitchFamily="18" charset="0"/>
                <a:cs typeface="KodchiangUPC" pitchFamily="18" charset="-34"/>
              </a:rPr>
              <a:t>ไม่เรียงซ้อนเกิน </a:t>
            </a:r>
            <a:r>
              <a:rPr lang="en-US" sz="4000" dirty="0">
                <a:latin typeface="Bodoni MT Poster Compressed" pitchFamily="18" charset="0"/>
                <a:cs typeface="KodchiangUPC" pitchFamily="18" charset="-34"/>
              </a:rPr>
              <a:t>4 </a:t>
            </a:r>
            <a:r>
              <a:rPr lang="th-TH" sz="4000" dirty="0">
                <a:latin typeface="Bodoni MT Poster Compressed" pitchFamily="18" charset="0"/>
                <a:cs typeface="KodchiangUPC" pitchFamily="18" charset="-34"/>
              </a:rPr>
              <a:t>ชั้น </a:t>
            </a:r>
          </a:p>
          <a:p>
            <a:pPr marL="914400" lvl="1" indent="-514350"/>
            <a:r>
              <a:rPr lang="en-US" sz="4000" dirty="0">
                <a:latin typeface="Bodoni MT Poster Compressed" pitchFamily="18" charset="0"/>
                <a:cs typeface="KodchiangUPC" pitchFamily="18" charset="-34"/>
              </a:rPr>
              <a:t>Rack Storage </a:t>
            </a:r>
            <a:r>
              <a:rPr lang="th-TH" sz="4000" dirty="0">
                <a:latin typeface="Bodoni MT Poster Compressed" pitchFamily="18" charset="0"/>
                <a:cs typeface="KodchiangUPC" pitchFamily="18" charset="-34"/>
              </a:rPr>
              <a:t>จัดเรียงได้สูงตามต้องการ</a:t>
            </a:r>
          </a:p>
          <a:p>
            <a:pPr marL="914400" lvl="1" indent="-514350"/>
            <a:r>
              <a:rPr lang="th-TH" sz="4000" dirty="0">
                <a:latin typeface="Bodoni MT Poster Compressed" pitchFamily="18" charset="0"/>
                <a:cs typeface="KodchiangUPC" pitchFamily="18" charset="-34"/>
              </a:rPr>
              <a:t>คัดแยกเก็บ </a:t>
            </a:r>
            <a:r>
              <a:rPr lang="en-US" sz="4000" dirty="0">
                <a:latin typeface="Bodoni MT Poster Compressed" pitchFamily="18" charset="0"/>
                <a:cs typeface="KodchiangUPC" pitchFamily="18" charset="-34"/>
              </a:rPr>
              <a:t>Segregation  </a:t>
            </a:r>
            <a:r>
              <a:rPr lang="th-TH" sz="4000" dirty="0">
                <a:latin typeface="Bodoni MT Poster Compressed" pitchFamily="18" charset="0"/>
                <a:cs typeface="KodchiangUPC" pitchFamily="18" charset="-34"/>
              </a:rPr>
              <a:t>แยกเก็บออกจากกันเป็นสัดส่วนภายในอาคารเดียวกันโดยกำหนดระยะห่างของการจัดเก็บหรือแยกเก็บเป็นห้อง</a:t>
            </a:r>
          </a:p>
          <a:p>
            <a:pPr marL="914400" lvl="1" indent="-514350"/>
            <a:endParaRPr lang="th-TH" dirty="0">
              <a:latin typeface="Bodoni MT Poster Compressed" pitchFamily="18" charset="0"/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514350" indent="-514350">
              <a:buFont typeface="+mj-lt"/>
              <a:buAutoNum type="arabicPeriod" startAt="5"/>
            </a:pPr>
            <a:r>
              <a:rPr lang="th-TH" sz="4000" dirty="0">
                <a:cs typeface="KodchiangUPC" pitchFamily="18" charset="-34"/>
              </a:rPr>
              <a:t>การใช้รถยก ขึ้นอยู่กับพื้นที่การเก็บสารและชนิดของสารอันตรายที่จัดเก็บ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th-TH" sz="4000" dirty="0">
                <a:cs typeface="KodchiangUPC" pitchFamily="18" charset="-34"/>
              </a:rPr>
              <a:t>การฝึกอบรมพนักงานผู้ปฏิบัติงาน 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th-TH" sz="4000" dirty="0">
                <a:cs typeface="KodchiangUPC" pitchFamily="18" charset="-34"/>
              </a:rPr>
              <a:t>การใช้อุปกรณ์คุ้มครองความปลอดภัยส่วนบุคคล รู้จักวิธีสวมใส่ที่ถูกต้อง การจัดเก็บ การทำความสะอาด การบำรุงรักษาและการตรวจสอบก่อนการใช้งานทุกครั้ง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th-TH" sz="4000" dirty="0">
                <a:cs typeface="KodchiangUPC" pitchFamily="18" charset="-34"/>
              </a:rPr>
              <a:t>การจัดอุปกรณ์ที่จำเป็นในภาวะฉุกเฉิน เช่น สารดูดซับ แผ่นดูดซับ อุปกรณ์ทำความสะอาด ถังดับเพลิงมือถือฯลฯ </a:t>
            </a:r>
          </a:p>
          <a:p>
            <a:pPr marL="514350" indent="-514350">
              <a:buFont typeface="+mj-lt"/>
              <a:buAutoNum type="arabicPeriod" startAt="5"/>
            </a:pPr>
            <a:endParaRPr lang="th-TH" dirty="0">
              <a:cs typeface="KodchiangUPC" pitchFamily="18" charset="-34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971600" y="1988840"/>
            <a:ext cx="3384376" cy="5760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กรณีไม่รุนแรง 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(Minor)</a:t>
            </a:r>
            <a:endParaRPr lang="th-TH" sz="36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9" name="รูปภาพ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484783"/>
            <a:ext cx="1944216" cy="2572115"/>
          </a:xfrm>
          <a:prstGeom prst="rect">
            <a:avLst/>
          </a:prstGeom>
        </p:spPr>
      </p:pic>
      <p:sp>
        <p:nvSpPr>
          <p:cNvPr id="11" name="สี่เหลี่ยมผืนผ้า 10"/>
          <p:cNvSpPr/>
          <p:nvPr/>
        </p:nvSpPr>
        <p:spPr>
          <a:xfrm>
            <a:off x="971600" y="1196752"/>
            <a:ext cx="720080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400" b="1" dirty="0"/>
              <a:t>การจัดการสารเคมีที่หกรั่วไหล</a:t>
            </a:r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6" r="10415"/>
          <a:stretch/>
        </p:blipFill>
        <p:spPr>
          <a:xfrm>
            <a:off x="7092280" y="4003323"/>
            <a:ext cx="1944216" cy="235692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71600" y="2636912"/>
            <a:ext cx="62646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4"/>
              </a:buBlip>
            </a:pPr>
            <a:r>
              <a:rPr lang="th-TH" sz="3000" b="1" dirty="0"/>
              <a:t>แจ้งผู้ที่อยู่ในบริเวณที่เกิดเหตุทราบ</a:t>
            </a:r>
          </a:p>
          <a:p>
            <a:pPr marL="457200" indent="-457200">
              <a:buBlip>
                <a:blip r:embed="rId4"/>
              </a:buBlip>
            </a:pPr>
            <a:r>
              <a:rPr lang="th-TH" sz="3000" b="1" dirty="0"/>
              <a:t>หลีกเลี่ยงการสูดดมไอ/แก๊สจากสารเคมีที่หกรั่วไหล</a:t>
            </a:r>
          </a:p>
          <a:p>
            <a:pPr marL="457200" indent="-457200">
              <a:buBlip>
                <a:blip r:embed="rId4"/>
              </a:buBlip>
            </a:pPr>
            <a:r>
              <a:rPr lang="th-TH" sz="3000" b="1" dirty="0"/>
              <a:t>สวมใส่อุปกรณ์ป้องกันอันตราย </a:t>
            </a:r>
            <a:r>
              <a:rPr lang="en-US" sz="3000" b="1" dirty="0"/>
              <a:t>(PPE) </a:t>
            </a:r>
            <a:r>
              <a:rPr lang="th-TH" sz="3000" b="1" dirty="0"/>
              <a:t>ที่เหมาะสม</a:t>
            </a:r>
          </a:p>
          <a:p>
            <a:pPr marL="457200" indent="-457200">
              <a:buBlip>
                <a:blip r:embed="rId4"/>
              </a:buBlip>
            </a:pPr>
            <a:r>
              <a:rPr lang="th-TH" sz="3000" b="1" dirty="0"/>
              <a:t>จำกัดพื้นที่การรั่วไหลให้อยู่ในวงแคบ</a:t>
            </a:r>
          </a:p>
          <a:p>
            <a:pPr marL="457200" indent="-457200">
              <a:buBlip>
                <a:blip r:embed="rId4"/>
              </a:buBlip>
            </a:pPr>
            <a:r>
              <a:rPr lang="th-TH" sz="3000" b="1" dirty="0"/>
              <a:t>ใช้วัสดุทำลายฤทธิ์กรด-เบส และ วัสดุดูดซับ จากนั้นเก็บใส่ภาชนะสำหรับบรรจุของเสีย</a:t>
            </a:r>
          </a:p>
          <a:p>
            <a:pPr marL="457200" indent="-457200">
              <a:buBlip>
                <a:blip r:embed="rId4"/>
              </a:buBlip>
            </a:pPr>
            <a:r>
              <a:rPr lang="th-TH" sz="3000" b="1" dirty="0"/>
              <a:t>ทำความสะอาดพื้นที่</a:t>
            </a:r>
          </a:p>
        </p:txBody>
      </p:sp>
    </p:spTree>
    <p:extLst>
      <p:ext uri="{BB962C8B-B14F-4D97-AF65-F5344CB8AC3E}">
        <p14:creationId xmlns:p14="http://schemas.microsoft.com/office/powerpoint/2010/main" val="305698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331640" y="1196752"/>
            <a:ext cx="6984776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400" b="1" dirty="0"/>
              <a:t>การทำความสะอาดสารเคมีที่หกรั่วไหลกรณีไม่รุนแรง</a:t>
            </a: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38" y="1988840"/>
            <a:ext cx="2714302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5" y="1988840"/>
            <a:ext cx="2543105" cy="1892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7" y="4005064"/>
            <a:ext cx="2543104" cy="18691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3" y="1988840"/>
            <a:ext cx="2170032" cy="21700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รูปภาพ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364362"/>
            <a:ext cx="2170033" cy="14409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27" y="4941168"/>
            <a:ext cx="1264761" cy="1873721"/>
          </a:xfrm>
          <a:prstGeom prst="rect">
            <a:avLst/>
          </a:prstGeom>
        </p:spPr>
      </p:pic>
      <p:sp>
        <p:nvSpPr>
          <p:cNvPr id="13" name="ตัวแทนหมายเลขภาพนิ่ง 12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92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6437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1331640" y="1052736"/>
            <a:ext cx="64807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331640" y="355303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th-TH" sz="4400" b="1" dirty="0">
                <a:solidFill>
                  <a:srgbClr val="00B050"/>
                </a:solidFill>
                <a:effectLst>
                  <a:outerShdw blurRad="50800" dist="38100" dir="18900000" algn="bl" rotWithShape="0">
                    <a:srgbClr val="008000">
                      <a:alpha val="40000"/>
                    </a:srgbClr>
                  </a:outerShdw>
                </a:effectLst>
              </a:rPr>
              <a:t>แนวทางปฏิบัติในการทำงานกับสารเคมี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971600" y="1988840"/>
            <a:ext cx="3384376" cy="57606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กรณีรุนแรง 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(Major)</a:t>
            </a:r>
            <a:endParaRPr lang="th-TH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971600" y="1196752"/>
            <a:ext cx="7200800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400" b="1" dirty="0"/>
              <a:t>การจัดการสารเคมีที่หกรั่วไหล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71600" y="2636912"/>
            <a:ext cx="59766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ช่วยเหลือ/ปฐมพยาบาลผู้ได้รับบาดเจ็บ หรือได้รับสารเคมี และเคลื่อนย้ายออกนอกพื้นที่เกิดเหตุ</a:t>
            </a:r>
          </a:p>
          <a:p>
            <a:pPr marL="457200" indent="-457200">
              <a:buBlip>
                <a:blip r:embed="rId2"/>
              </a:buBlip>
            </a:pPr>
            <a: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แจ้งเตือนภัยให้ผู้อยู่ในพื้นที่เกิดเหตุทราบเพื่ออพยพ</a:t>
            </a:r>
          </a:p>
          <a:p>
            <a:pPr marL="457200" indent="-457200">
              <a:buBlip>
                <a:blip r:embed="rId2"/>
              </a:buBlip>
            </a:pPr>
            <a: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หากมีสารเคมีที่สามารถติดไฟได้ ให้ทำการปิด/ทำลายแหล่งกำเนิดความร้อน/ประกายไฟ</a:t>
            </a:r>
          </a:p>
          <a:p>
            <a:pPr marL="457200" indent="-457200">
              <a:buBlip>
                <a:blip r:embed="rId2"/>
              </a:buBlip>
            </a:pPr>
            <a: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ปิดประตู/หน้าต่างในบริเวณที่เกิดเหตุ</a:t>
            </a:r>
          </a:p>
          <a:p>
            <a:pPr marL="457200" indent="-457200">
              <a:buBlip>
                <a:blip r:embed="rId2"/>
              </a:buBlip>
            </a:pPr>
            <a: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โทรแจ้งสายด่วน 1650  หรือ 191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37112"/>
            <a:ext cx="2736304" cy="17278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7620000" y="6232227"/>
            <a:ext cx="762000" cy="365125"/>
          </a:xfrm>
        </p:spPr>
        <p:txBody>
          <a:bodyPr/>
          <a:lstStyle/>
          <a:p>
            <a:fld id="{5226ABCA-3650-4323-8EA0-6A8E95677FF6}" type="slidenum">
              <a:rPr lang="th-TH" smtClean="0"/>
              <a:t>93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69277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" y="-27384"/>
            <a:ext cx="9137815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0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2070</TotalTime>
  <Words>4767</Words>
  <Application>Microsoft Office PowerPoint</Application>
  <PresentationFormat>นำเสนอทางหน้าจอ (4:3)</PresentationFormat>
  <Paragraphs>632</Paragraphs>
  <Slides>94</Slides>
  <Notes>14</Notes>
  <HiddenSlides>0</HiddenSlides>
  <MMClips>0</MMClips>
  <ScaleCrop>false</ScaleCrop>
  <HeadingPairs>
    <vt:vector size="8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2</vt:i4>
      </vt:variant>
      <vt:variant>
        <vt:lpstr>เซิร์ฟเวอร์ OLE ฝังตัว</vt:lpstr>
      </vt:variant>
      <vt:variant>
        <vt:i4>2</vt:i4>
      </vt:variant>
      <vt:variant>
        <vt:lpstr>ชื่อเรื่องสไลด์</vt:lpstr>
      </vt:variant>
      <vt:variant>
        <vt:i4>94</vt:i4>
      </vt:variant>
    </vt:vector>
  </HeadingPairs>
  <TitlesOfParts>
    <vt:vector size="108" baseType="lpstr">
      <vt:lpstr>Angsana New</vt:lpstr>
      <vt:lpstr>Arial</vt:lpstr>
      <vt:lpstr>Bernard MT Condensed</vt:lpstr>
      <vt:lpstr>Bodoni MT Poster Compressed</vt:lpstr>
      <vt:lpstr>Calibri</vt:lpstr>
      <vt:lpstr>Calibri Light</vt:lpstr>
      <vt:lpstr>Impact</vt:lpstr>
      <vt:lpstr>KodchiangUPC</vt:lpstr>
      <vt:lpstr>Times New Roman</vt:lpstr>
      <vt:lpstr>Wingdings</vt:lpstr>
      <vt:lpstr>NewsPrint</vt:lpstr>
      <vt:lpstr>Retrospect</vt:lpstr>
      <vt:lpstr>Clip</vt:lpstr>
      <vt:lpstr>Bitmap Image</vt:lpstr>
      <vt:lpstr>งานนำเสนอ PowerPoint</vt:lpstr>
      <vt:lpstr>ปัจจัยทางสิ่งแวดล้อมที่เป็นอันตรายต่อสุขภาพ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ลักษณะของอันตราย</vt:lpstr>
      <vt:lpstr>งานนำเสนอ PowerPoint</vt:lpstr>
      <vt:lpstr>ข้อกฎหมายที่เกี่ยวข้อง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สัญลักษณ์แสดงความเป็นอันตราย : ระบบ GHS ประกอบด้วยสัญลักษณ์แสดงความเป็นอันตราย 9 รูป (pictograms)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Hazardous Material Information System (HMIS)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การจัดเก็บ</vt:lpstr>
      <vt:lpstr>ระบบการจัดเก็บภายในอาคาร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p-pairotchb</dc:creator>
  <cp:lastModifiedBy>Admin'</cp:lastModifiedBy>
  <cp:revision>142</cp:revision>
  <cp:lastPrinted>2011-11-26T04:46:31Z</cp:lastPrinted>
  <dcterms:created xsi:type="dcterms:W3CDTF">2011-11-23T01:25:59Z</dcterms:created>
  <dcterms:modified xsi:type="dcterms:W3CDTF">2021-05-20T08:57:48Z</dcterms:modified>
</cp:coreProperties>
</file>